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7"/>
  </p:notesMasterIdLst>
  <p:handoutMasterIdLst>
    <p:handoutMasterId r:id="rId18"/>
  </p:handoutMasterIdLst>
  <p:sldIdLst>
    <p:sldId id="268" r:id="rId2"/>
    <p:sldId id="287" r:id="rId3"/>
    <p:sldId id="284" r:id="rId4"/>
    <p:sldId id="281" r:id="rId5"/>
    <p:sldId id="286" r:id="rId6"/>
    <p:sldId id="264" r:id="rId7"/>
    <p:sldId id="276" r:id="rId8"/>
    <p:sldId id="277" r:id="rId9"/>
    <p:sldId id="278" r:id="rId10"/>
    <p:sldId id="280" r:id="rId11"/>
    <p:sldId id="282" r:id="rId12"/>
    <p:sldId id="267" r:id="rId13"/>
    <p:sldId id="271" r:id="rId14"/>
    <p:sldId id="275" r:id="rId15"/>
    <p:sldId id="27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ssibility Statement" id="{0766481B-0635-AC4A-A2C2-FCBE648D9B08}">
          <p14:sldIdLst>
            <p14:sldId id="268"/>
          </p14:sldIdLst>
        </p14:section>
        <p14:section name="PPT Template" id="{C7B90FFB-47BE-CE4F-A4BF-E6922062AD8E}">
          <p14:sldIdLst>
            <p14:sldId id="287"/>
          </p14:sldIdLst>
        </p14:section>
        <p14:section name="Team " id="{A6B4525D-CB5F-4A57-8C65-4443C9F4CD53}">
          <p14:sldIdLst>
            <p14:sldId id="284"/>
          </p14:sldIdLst>
        </p14:section>
        <p14:section name="Agenda" id="{07FAEBFC-62E1-44C2-AEB6-9AA7F6DE3532}">
          <p14:sldIdLst>
            <p14:sldId id="281"/>
          </p14:sldIdLst>
        </p14:section>
        <p14:section name="Executive Summary" id="{50DCF577-6315-4C0C-B800-8D4BE6D7835E}">
          <p14:sldIdLst>
            <p14:sldId id="286"/>
          </p14:sldIdLst>
        </p14:section>
        <p14:section name="Analysis" id="{EFC3E47C-3E43-4798-A4DD-C936B6C1C1CE}">
          <p14:sldIdLst>
            <p14:sldId id="264"/>
          </p14:sldIdLst>
        </p14:section>
        <p14:section name="Analysis " id="{2C110582-E649-43E0-A4CA-15E883ABAF3A}">
          <p14:sldIdLst>
            <p14:sldId id="276"/>
          </p14:sldIdLst>
        </p14:section>
        <p14:section name="Analysis " id="{27922921-8350-4BAB-A50B-6FA01BF28C18}">
          <p14:sldIdLst>
            <p14:sldId id="277"/>
          </p14:sldIdLst>
        </p14:section>
        <p14:section name="Pricing Strategy " id="{2ABA423E-F2FD-42DA-AB94-100CA5073BA1}">
          <p14:sldIdLst>
            <p14:sldId id="278"/>
          </p14:sldIdLst>
        </p14:section>
        <p14:section name="Distribution Strategy " id="{AAEDF11B-CB82-4F1C-A9FC-E0CFFB1565E8}">
          <p14:sldIdLst>
            <p14:sldId id="280"/>
          </p14:sldIdLst>
        </p14:section>
        <p14:section name="Implementation – Go-To-Market" id="{3D856575-0556-4879-A787-51CFFFC98CDA}">
          <p14:sldIdLst>
            <p14:sldId id="282"/>
            <p14:sldId id="267"/>
          </p14:sldIdLst>
        </p14:section>
        <p14:section name="Appendix" id="{51332E4C-586B-43D3-9324-A0F8133C5EDD}">
          <p14:sldIdLst>
            <p14:sldId id="271"/>
          </p14:sldIdLst>
        </p14:section>
        <p14:section name="Competitive landscape" id="{53884A34-98E2-4B8A-A764-EEDE2B4B2493}">
          <p14:sldIdLst>
            <p14:sldId id="275"/>
          </p14:sldIdLst>
        </p14:section>
        <p14:section name="SWOT Analysis" id="{AD0EA962-6934-443E-A601-6F1A2D1B37A0}">
          <p14:sldIdLst>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63FF9-80E0-458D-B5F3-0FF395F3D962}" v="127" dt="2022-09-12T00:45:15.395"/>
    <p1510:client id="{652C5E55-338C-4A6A-8245-6D47950733BF}" v="70" dt="2022-09-12T01:33:18.227"/>
    <p1510:client id="{8DC6C296-7650-4443-B92D-875362DAEA7E}" v="372" dt="2022-09-12T00:16:59.232"/>
    <p1510:client id="{A35F14B6-7E14-41F3-A523-00114EE54B84}" v="5991" dt="2022-09-12T00:42:31.083"/>
    <p1510:client id="{E411D43F-7DFA-445B-B85B-7A5FBFE8A3F8}" v="1712" dt="2022-09-11T22:43:55.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40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 Choudhary" userId="5c901ccf-ead0-49bc-88a9-dfea18597117" providerId="ADAL" clId="{652C5E55-338C-4A6A-8245-6D47950733BF}"/>
    <pc:docChg chg="undo custSel modSld addSection delSection modSection">
      <pc:chgData name="Renu Choudhary" userId="5c901ccf-ead0-49bc-88a9-dfea18597117" providerId="ADAL" clId="{652C5E55-338C-4A6A-8245-6D47950733BF}" dt="2022-09-12T01:33:57.289" v="75" actId="17846"/>
      <pc:docMkLst>
        <pc:docMk/>
      </pc:docMkLst>
      <pc:sldChg chg="addSp delSp modSp mod">
        <pc:chgData name="Renu Choudhary" userId="5c901ccf-ead0-49bc-88a9-dfea18597117" providerId="ADAL" clId="{652C5E55-338C-4A6A-8245-6D47950733BF}" dt="2022-09-12T01:32:29.928" v="63" actId="1076"/>
        <pc:sldMkLst>
          <pc:docMk/>
          <pc:sldMk cId="3509323537" sldId="279"/>
        </pc:sldMkLst>
        <pc:spChg chg="del">
          <ac:chgData name="Renu Choudhary" userId="5c901ccf-ead0-49bc-88a9-dfea18597117" providerId="ADAL" clId="{652C5E55-338C-4A6A-8245-6D47950733BF}" dt="2022-09-12T01:32:17.586" v="58" actId="478"/>
          <ac:spMkLst>
            <pc:docMk/>
            <pc:sldMk cId="3509323537" sldId="279"/>
            <ac:spMk id="4" creationId="{D325E5BE-397E-DCDC-7E30-E10B9D391ED3}"/>
          </ac:spMkLst>
        </pc:spChg>
        <pc:spChg chg="del mod">
          <ac:chgData name="Renu Choudhary" userId="5c901ccf-ead0-49bc-88a9-dfea18597117" providerId="ADAL" clId="{652C5E55-338C-4A6A-8245-6D47950733BF}" dt="2022-09-12T01:32:15.169" v="57" actId="478"/>
          <ac:spMkLst>
            <pc:docMk/>
            <pc:sldMk cId="3509323537" sldId="279"/>
            <ac:spMk id="8" creationId="{8392F8F7-73E6-414A-B01D-B754087668E1}"/>
          </ac:spMkLst>
        </pc:spChg>
        <pc:spChg chg="del">
          <ac:chgData name="Renu Choudhary" userId="5c901ccf-ead0-49bc-88a9-dfea18597117" providerId="ADAL" clId="{652C5E55-338C-4A6A-8245-6D47950733BF}" dt="2022-09-12T01:32:26.050" v="62" actId="478"/>
          <ac:spMkLst>
            <pc:docMk/>
            <pc:sldMk cId="3509323537" sldId="279"/>
            <ac:spMk id="9" creationId="{863E3DD2-2A42-4160-ABB9-172481957251}"/>
          </ac:spMkLst>
        </pc:spChg>
        <pc:spChg chg="del mod">
          <ac:chgData name="Renu Choudhary" userId="5c901ccf-ead0-49bc-88a9-dfea18597117" providerId="ADAL" clId="{652C5E55-338C-4A6A-8245-6D47950733BF}" dt="2022-09-12T01:32:23.623" v="61" actId="478"/>
          <ac:spMkLst>
            <pc:docMk/>
            <pc:sldMk cId="3509323537" sldId="279"/>
            <ac:spMk id="10" creationId="{785F6957-E1F4-43A8-A521-B480C341F5EB}"/>
          </ac:spMkLst>
        </pc:spChg>
        <pc:spChg chg="add del mod">
          <ac:chgData name="Renu Choudhary" userId="5c901ccf-ead0-49bc-88a9-dfea18597117" providerId="ADAL" clId="{652C5E55-338C-4A6A-8245-6D47950733BF}" dt="2022-09-12T01:32:20.520" v="59" actId="478"/>
          <ac:spMkLst>
            <pc:docMk/>
            <pc:sldMk cId="3509323537" sldId="279"/>
            <ac:spMk id="12" creationId="{46C34A85-9943-22B0-89BB-484ECBC3C4F1}"/>
          </ac:spMkLst>
        </pc:spChg>
        <pc:picChg chg="add mod">
          <ac:chgData name="Renu Choudhary" userId="5c901ccf-ead0-49bc-88a9-dfea18597117" providerId="ADAL" clId="{652C5E55-338C-4A6A-8245-6D47950733BF}" dt="2022-09-12T01:32:29.928" v="63" actId="1076"/>
          <ac:picMkLst>
            <pc:docMk/>
            <pc:sldMk cId="3509323537" sldId="279"/>
            <ac:picMk id="5" creationId="{040BCB9B-659F-973C-7A86-158EDDA32F41}"/>
          </ac:picMkLst>
        </pc:picChg>
      </pc:sldChg>
      <pc:sldChg chg="addSp modSp mod">
        <pc:chgData name="Renu Choudhary" userId="5c901ccf-ead0-49bc-88a9-dfea18597117" providerId="ADAL" clId="{652C5E55-338C-4A6A-8245-6D47950733BF}" dt="2022-09-12T01:30:31.148" v="47" actId="1076"/>
        <pc:sldMkLst>
          <pc:docMk/>
          <pc:sldMk cId="2326803498" sldId="284"/>
        </pc:sldMkLst>
        <pc:spChg chg="mod">
          <ac:chgData name="Renu Choudhary" userId="5c901ccf-ead0-49bc-88a9-dfea18597117" providerId="ADAL" clId="{652C5E55-338C-4A6A-8245-6D47950733BF}" dt="2022-09-12T01:30:13.815" v="42" actId="164"/>
          <ac:spMkLst>
            <pc:docMk/>
            <pc:sldMk cId="2326803498" sldId="284"/>
            <ac:spMk id="9" creationId="{0242D672-9087-0F18-6B47-271D1FCF1F3A}"/>
          </ac:spMkLst>
        </pc:spChg>
        <pc:spChg chg="mod">
          <ac:chgData name="Renu Choudhary" userId="5c901ccf-ead0-49bc-88a9-dfea18597117" providerId="ADAL" clId="{652C5E55-338C-4A6A-8245-6D47950733BF}" dt="2022-09-12T01:30:19.193" v="44" actId="164"/>
          <ac:spMkLst>
            <pc:docMk/>
            <pc:sldMk cId="2326803498" sldId="284"/>
            <ac:spMk id="11" creationId="{7D98D753-D6F3-45BD-AC82-FD835E72998B}"/>
          </ac:spMkLst>
        </pc:spChg>
        <pc:spChg chg="mod">
          <ac:chgData name="Renu Choudhary" userId="5c901ccf-ead0-49bc-88a9-dfea18597117" providerId="ADAL" clId="{652C5E55-338C-4A6A-8245-6D47950733BF}" dt="2022-09-12T01:30:16.445" v="43" actId="164"/>
          <ac:spMkLst>
            <pc:docMk/>
            <pc:sldMk cId="2326803498" sldId="284"/>
            <ac:spMk id="13" creationId="{B9360F62-DB72-467D-A1DA-E10735E242C9}"/>
          </ac:spMkLst>
        </pc:spChg>
        <pc:spChg chg="mod">
          <ac:chgData name="Renu Choudhary" userId="5c901ccf-ead0-49bc-88a9-dfea18597117" providerId="ADAL" clId="{652C5E55-338C-4A6A-8245-6D47950733BF}" dt="2022-09-12T01:30:21.666" v="45" actId="164"/>
          <ac:spMkLst>
            <pc:docMk/>
            <pc:sldMk cId="2326803498" sldId="284"/>
            <ac:spMk id="14" creationId="{D3D57EA0-B18D-4F9E-B612-318E66C3999E}"/>
          </ac:spMkLst>
        </pc:spChg>
        <pc:grpChg chg="add mod">
          <ac:chgData name="Renu Choudhary" userId="5c901ccf-ead0-49bc-88a9-dfea18597117" providerId="ADAL" clId="{652C5E55-338C-4A6A-8245-6D47950733BF}" dt="2022-09-12T01:30:26.002" v="46" actId="164"/>
          <ac:grpSpMkLst>
            <pc:docMk/>
            <pc:sldMk cId="2326803498" sldId="284"/>
            <ac:grpSpMk id="3" creationId="{18F6C762-A87B-565A-C9C0-E233E5647B24}"/>
          </ac:grpSpMkLst>
        </pc:grpChg>
        <pc:grpChg chg="add mod">
          <ac:chgData name="Renu Choudhary" userId="5c901ccf-ead0-49bc-88a9-dfea18597117" providerId="ADAL" clId="{652C5E55-338C-4A6A-8245-6D47950733BF}" dt="2022-09-12T01:30:26.002" v="46" actId="164"/>
          <ac:grpSpMkLst>
            <pc:docMk/>
            <pc:sldMk cId="2326803498" sldId="284"/>
            <ac:grpSpMk id="4" creationId="{D8C88849-FC9B-F9D2-33FA-C25CB6257686}"/>
          </ac:grpSpMkLst>
        </pc:grpChg>
        <pc:grpChg chg="add mod">
          <ac:chgData name="Renu Choudhary" userId="5c901ccf-ead0-49bc-88a9-dfea18597117" providerId="ADAL" clId="{652C5E55-338C-4A6A-8245-6D47950733BF}" dt="2022-09-12T01:30:26.002" v="46" actId="164"/>
          <ac:grpSpMkLst>
            <pc:docMk/>
            <pc:sldMk cId="2326803498" sldId="284"/>
            <ac:grpSpMk id="15" creationId="{40E3A9F3-949D-4CE1-F3E3-7D1DE6B1CEB3}"/>
          </ac:grpSpMkLst>
        </pc:grpChg>
        <pc:grpChg chg="add mod">
          <ac:chgData name="Renu Choudhary" userId="5c901ccf-ead0-49bc-88a9-dfea18597117" providerId="ADAL" clId="{652C5E55-338C-4A6A-8245-6D47950733BF}" dt="2022-09-12T01:30:26.002" v="46" actId="164"/>
          <ac:grpSpMkLst>
            <pc:docMk/>
            <pc:sldMk cId="2326803498" sldId="284"/>
            <ac:grpSpMk id="16" creationId="{EE4C6865-B625-9662-99BB-A54BED04BACD}"/>
          </ac:grpSpMkLst>
        </pc:grpChg>
        <pc:grpChg chg="add mod">
          <ac:chgData name="Renu Choudhary" userId="5c901ccf-ead0-49bc-88a9-dfea18597117" providerId="ADAL" clId="{652C5E55-338C-4A6A-8245-6D47950733BF}" dt="2022-09-12T01:30:31.148" v="47" actId="1076"/>
          <ac:grpSpMkLst>
            <pc:docMk/>
            <pc:sldMk cId="2326803498" sldId="284"/>
            <ac:grpSpMk id="17" creationId="{30D66CD6-0BA0-C694-B0C6-D270E889017C}"/>
          </ac:grpSpMkLst>
        </pc:grpChg>
        <pc:picChg chg="mod">
          <ac:chgData name="Renu Choudhary" userId="5c901ccf-ead0-49bc-88a9-dfea18597117" providerId="ADAL" clId="{652C5E55-338C-4A6A-8245-6D47950733BF}" dt="2022-09-12T01:30:13.815" v="42" actId="164"/>
          <ac:picMkLst>
            <pc:docMk/>
            <pc:sldMk cId="2326803498" sldId="284"/>
            <ac:picMk id="7" creationId="{169EDD55-C2BA-F121-6322-F3691798AA91}"/>
          </ac:picMkLst>
        </pc:picChg>
        <pc:picChg chg="mod">
          <ac:chgData name="Renu Choudhary" userId="5c901ccf-ead0-49bc-88a9-dfea18597117" providerId="ADAL" clId="{652C5E55-338C-4A6A-8245-6D47950733BF}" dt="2022-09-12T01:30:19.193" v="44" actId="164"/>
          <ac:picMkLst>
            <pc:docMk/>
            <pc:sldMk cId="2326803498" sldId="284"/>
            <ac:picMk id="8" creationId="{981CB8BD-7E8E-45E2-B719-B93CDCB27563}"/>
          </ac:picMkLst>
        </pc:picChg>
        <pc:picChg chg="mod">
          <ac:chgData name="Renu Choudhary" userId="5c901ccf-ead0-49bc-88a9-dfea18597117" providerId="ADAL" clId="{652C5E55-338C-4A6A-8245-6D47950733BF}" dt="2022-09-12T01:30:21.666" v="45" actId="164"/>
          <ac:picMkLst>
            <pc:docMk/>
            <pc:sldMk cId="2326803498" sldId="284"/>
            <ac:picMk id="10" creationId="{E8B01DAC-47EE-3064-D865-25702ECF0FBA}"/>
          </ac:picMkLst>
        </pc:picChg>
        <pc:picChg chg="mod">
          <ac:chgData name="Renu Choudhary" userId="5c901ccf-ead0-49bc-88a9-dfea18597117" providerId="ADAL" clId="{652C5E55-338C-4A6A-8245-6D47950733BF}" dt="2022-09-12T01:30:16.445" v="43" actId="164"/>
          <ac:picMkLst>
            <pc:docMk/>
            <pc:sldMk cId="2326803498" sldId="284"/>
            <ac:picMk id="12" creationId="{C49C31C0-1F3A-3CC4-4B98-972A8FAA36D4}"/>
          </ac:picMkLst>
        </pc:picChg>
      </pc:sldChg>
      <pc:sldChg chg="modSp mod">
        <pc:chgData name="Renu Choudhary" userId="5c901ccf-ead0-49bc-88a9-dfea18597117" providerId="ADAL" clId="{652C5E55-338C-4A6A-8245-6D47950733BF}" dt="2022-09-12T01:33:53.447" v="72"/>
        <pc:sldMkLst>
          <pc:docMk/>
          <pc:sldMk cId="110077449" sldId="285"/>
        </pc:sldMkLst>
        <pc:graphicFrameChg chg="mod modGraphic">
          <ac:chgData name="Renu Choudhary" userId="5c901ccf-ead0-49bc-88a9-dfea18597117" providerId="ADAL" clId="{652C5E55-338C-4A6A-8245-6D47950733BF}" dt="2022-09-12T01:33:53.447" v="72"/>
          <ac:graphicFrameMkLst>
            <pc:docMk/>
            <pc:sldMk cId="110077449" sldId="285"/>
            <ac:graphicFrameMk id="9" creationId="{E4DE2585-C3CA-4B66-B17D-EFFDBF41A14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Sheet10!$C$2</c:f>
              <c:strCache>
                <c:ptCount val="1"/>
                <c:pt idx="0">
                  <c:v>Prevalence of Physically Inactive Adults</c:v>
                </c:pt>
              </c:strCache>
            </c:strRef>
          </c:tx>
          <c:spPr>
            <a:solidFill>
              <a:schemeClr val="accent1"/>
            </a:solidFill>
            <a:ln>
              <a:noFill/>
            </a:ln>
            <a:effectLst/>
          </c:spPr>
          <c:invertIfNegative val="0"/>
          <c:cat>
            <c:strRef>
              <c:f>Sheet10!$B$3:$B$12</c:f>
              <c:strCache>
                <c:ptCount val="10"/>
                <c:pt idx="0">
                  <c:v>Georogia</c:v>
                </c:pt>
                <c:pt idx="1">
                  <c:v>New Jersey</c:v>
                </c:pt>
                <c:pt idx="2">
                  <c:v>West Virginia</c:v>
                </c:pt>
                <c:pt idx="3">
                  <c:v>Tennessee</c:v>
                </c:pt>
                <c:pt idx="4">
                  <c:v>Oklahoma</c:v>
                </c:pt>
                <c:pt idx="5">
                  <c:v>Louisiana</c:v>
                </c:pt>
                <c:pt idx="6">
                  <c:v>Alabama</c:v>
                </c:pt>
                <c:pt idx="7">
                  <c:v>Kentucky</c:v>
                </c:pt>
                <c:pt idx="8">
                  <c:v>Arkansas</c:v>
                </c:pt>
                <c:pt idx="9">
                  <c:v>Missisipi</c:v>
                </c:pt>
              </c:strCache>
            </c:strRef>
          </c:cat>
          <c:val>
            <c:numRef>
              <c:f>Sheet10!$C$3:$C$12</c:f>
              <c:numCache>
                <c:formatCode>0.00</c:formatCode>
                <c:ptCount val="10"/>
                <c:pt idx="0">
                  <c:v>28.5</c:v>
                </c:pt>
                <c:pt idx="1">
                  <c:v>28.7</c:v>
                </c:pt>
                <c:pt idx="2">
                  <c:v>29.8</c:v>
                </c:pt>
                <c:pt idx="3">
                  <c:v>30</c:v>
                </c:pt>
                <c:pt idx="4">
                  <c:v>30.2</c:v>
                </c:pt>
                <c:pt idx="5">
                  <c:v>30.9</c:v>
                </c:pt>
                <c:pt idx="6">
                  <c:v>31</c:v>
                </c:pt>
                <c:pt idx="7">
                  <c:v>32.200000000000003</c:v>
                </c:pt>
                <c:pt idx="8">
                  <c:v>32.5</c:v>
                </c:pt>
                <c:pt idx="9">
                  <c:v>33</c:v>
                </c:pt>
              </c:numCache>
            </c:numRef>
          </c:val>
          <c:extLst>
            <c:ext xmlns:c16="http://schemas.microsoft.com/office/drawing/2014/chart" uri="{C3380CC4-5D6E-409C-BE32-E72D297353CC}">
              <c16:uniqueId val="{00000000-901C-4D1B-AE17-61584E727369}"/>
            </c:ext>
          </c:extLst>
        </c:ser>
        <c:dLbls>
          <c:showLegendKey val="0"/>
          <c:showVal val="0"/>
          <c:showCatName val="0"/>
          <c:showSerName val="0"/>
          <c:showPercent val="0"/>
          <c:showBubbleSize val="0"/>
        </c:dLbls>
        <c:gapWidth val="219"/>
        <c:overlap val="-27"/>
        <c:axId val="1396079263"/>
        <c:axId val="1396075103"/>
      </c:barChart>
      <c:catAx>
        <c:axId val="1396079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6075103"/>
        <c:crosses val="autoZero"/>
        <c:auto val="1"/>
        <c:lblAlgn val="ctr"/>
        <c:lblOffset val="100"/>
        <c:noMultiLvlLbl val="0"/>
      </c:catAx>
      <c:valAx>
        <c:axId val="1396075103"/>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6079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804661607474175E-2"/>
          <c:y val="6.6690599537509998E-2"/>
          <c:w val="0.85516545971216429"/>
          <c:h val="0.7071151279294694"/>
        </c:manualLayout>
      </c:layout>
      <c:barChart>
        <c:barDir val="col"/>
        <c:grouping val="stacked"/>
        <c:varyColors val="0"/>
        <c:ser>
          <c:idx val="0"/>
          <c:order val="0"/>
          <c:tx>
            <c:strRef>
              <c:f>geoMap!$A$4</c:f>
              <c:strCache>
                <c:ptCount val="1"/>
                <c:pt idx="0">
                  <c:v>New Jersey</c:v>
                </c:pt>
              </c:strCache>
            </c:strRef>
          </c:tx>
          <c:spPr>
            <a:solidFill>
              <a:schemeClr val="accent1"/>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geoMap!$B$4:$F$4</c:f>
              <c:numCache>
                <c:formatCode>General</c:formatCode>
                <c:ptCount val="5"/>
                <c:pt idx="0">
                  <c:v>87</c:v>
                </c:pt>
                <c:pt idx="1">
                  <c:v>80</c:v>
                </c:pt>
                <c:pt idx="2">
                  <c:v>89</c:v>
                </c:pt>
                <c:pt idx="3">
                  <c:v>89</c:v>
                </c:pt>
                <c:pt idx="4">
                  <c:v>78</c:v>
                </c:pt>
              </c:numCache>
            </c:numRef>
          </c:val>
          <c:extLst>
            <c:ext xmlns:c16="http://schemas.microsoft.com/office/drawing/2014/chart" uri="{C3380CC4-5D6E-409C-BE32-E72D297353CC}">
              <c16:uniqueId val="{00000000-F552-47CE-96A4-39E40A92F18C}"/>
            </c:ext>
          </c:extLst>
        </c:ser>
        <c:ser>
          <c:idx val="1"/>
          <c:order val="1"/>
          <c:tx>
            <c:strRef>
              <c:f>geoMap!$A$5</c:f>
              <c:strCache>
                <c:ptCount val="1"/>
                <c:pt idx="0">
                  <c:v>Ohio</c:v>
                </c:pt>
              </c:strCache>
            </c:strRef>
          </c:tx>
          <c:spPr>
            <a:solidFill>
              <a:schemeClr val="accent2"/>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geoMap!$B$5:$F$5</c:f>
              <c:numCache>
                <c:formatCode>General</c:formatCode>
                <c:ptCount val="5"/>
                <c:pt idx="0">
                  <c:v>70</c:v>
                </c:pt>
                <c:pt idx="1">
                  <c:v>84</c:v>
                </c:pt>
                <c:pt idx="2">
                  <c:v>85</c:v>
                </c:pt>
                <c:pt idx="3">
                  <c:v>100</c:v>
                </c:pt>
                <c:pt idx="4">
                  <c:v>80</c:v>
                </c:pt>
              </c:numCache>
            </c:numRef>
          </c:val>
          <c:extLst>
            <c:ext xmlns:c16="http://schemas.microsoft.com/office/drawing/2014/chart" uri="{C3380CC4-5D6E-409C-BE32-E72D297353CC}">
              <c16:uniqueId val="{00000001-F552-47CE-96A4-39E40A92F18C}"/>
            </c:ext>
          </c:extLst>
        </c:ser>
        <c:ser>
          <c:idx val="2"/>
          <c:order val="2"/>
          <c:tx>
            <c:strRef>
              <c:f>geoMap!$A$6</c:f>
              <c:strCache>
                <c:ptCount val="1"/>
                <c:pt idx="0">
                  <c:v>District of Columbia</c:v>
                </c:pt>
              </c:strCache>
            </c:strRef>
          </c:tx>
          <c:spPr>
            <a:solidFill>
              <a:schemeClr val="accent3"/>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geoMap!$B$6:$F$6</c:f>
              <c:numCache>
                <c:formatCode>General</c:formatCode>
                <c:ptCount val="5"/>
                <c:pt idx="0">
                  <c:v>89</c:v>
                </c:pt>
                <c:pt idx="1">
                  <c:v>69</c:v>
                </c:pt>
                <c:pt idx="2">
                  <c:v>78</c:v>
                </c:pt>
                <c:pt idx="3">
                  <c:v>65</c:v>
                </c:pt>
                <c:pt idx="4">
                  <c:v>100</c:v>
                </c:pt>
              </c:numCache>
            </c:numRef>
          </c:val>
          <c:extLst>
            <c:ext xmlns:c16="http://schemas.microsoft.com/office/drawing/2014/chart" uri="{C3380CC4-5D6E-409C-BE32-E72D297353CC}">
              <c16:uniqueId val="{00000002-F552-47CE-96A4-39E40A92F18C}"/>
            </c:ext>
          </c:extLst>
        </c:ser>
        <c:ser>
          <c:idx val="3"/>
          <c:order val="3"/>
          <c:tx>
            <c:strRef>
              <c:f>geoMap!$A$7</c:f>
              <c:strCache>
                <c:ptCount val="1"/>
                <c:pt idx="0">
                  <c:v>Washington</c:v>
                </c:pt>
              </c:strCache>
            </c:strRef>
          </c:tx>
          <c:spPr>
            <a:solidFill>
              <a:schemeClr val="accent4"/>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geoMap!$B$7:$F$7</c:f>
              <c:numCache>
                <c:formatCode>General</c:formatCode>
                <c:ptCount val="5"/>
                <c:pt idx="0">
                  <c:v>94</c:v>
                </c:pt>
                <c:pt idx="1">
                  <c:v>76</c:v>
                </c:pt>
                <c:pt idx="2">
                  <c:v>75</c:v>
                </c:pt>
                <c:pt idx="3">
                  <c:v>61</c:v>
                </c:pt>
                <c:pt idx="4">
                  <c:v>79</c:v>
                </c:pt>
              </c:numCache>
            </c:numRef>
          </c:val>
          <c:extLst>
            <c:ext xmlns:c16="http://schemas.microsoft.com/office/drawing/2014/chart" uri="{C3380CC4-5D6E-409C-BE32-E72D297353CC}">
              <c16:uniqueId val="{00000003-F552-47CE-96A4-39E40A92F18C}"/>
            </c:ext>
          </c:extLst>
        </c:ser>
        <c:ser>
          <c:idx val="4"/>
          <c:order val="4"/>
          <c:tx>
            <c:strRef>
              <c:f>geoMap!$A$8</c:f>
              <c:strCache>
                <c:ptCount val="1"/>
                <c:pt idx="0">
                  <c:v>Nebraska</c:v>
                </c:pt>
              </c:strCache>
            </c:strRef>
          </c:tx>
          <c:spPr>
            <a:solidFill>
              <a:schemeClr val="accent5"/>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geoMap!$B$8:$F$8</c:f>
              <c:numCache>
                <c:formatCode>General</c:formatCode>
                <c:ptCount val="5"/>
                <c:pt idx="0">
                  <c:v>71</c:v>
                </c:pt>
                <c:pt idx="1">
                  <c:v>67</c:v>
                </c:pt>
                <c:pt idx="2">
                  <c:v>63</c:v>
                </c:pt>
                <c:pt idx="3">
                  <c:v>94</c:v>
                </c:pt>
                <c:pt idx="4">
                  <c:v>77</c:v>
                </c:pt>
              </c:numCache>
            </c:numRef>
          </c:val>
          <c:extLst>
            <c:ext xmlns:c16="http://schemas.microsoft.com/office/drawing/2014/chart" uri="{C3380CC4-5D6E-409C-BE32-E72D297353CC}">
              <c16:uniqueId val="{00000004-F552-47CE-96A4-39E40A92F18C}"/>
            </c:ext>
          </c:extLst>
        </c:ser>
        <c:ser>
          <c:idx val="5"/>
          <c:order val="5"/>
          <c:tx>
            <c:strRef>
              <c:f>geoMap!$A$9</c:f>
              <c:strCache>
                <c:ptCount val="1"/>
                <c:pt idx="0">
                  <c:v>Pennsylvania</c:v>
                </c:pt>
              </c:strCache>
            </c:strRef>
          </c:tx>
          <c:spPr>
            <a:solidFill>
              <a:schemeClr val="accent6"/>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geoMap!$B$9:$F$9</c:f>
              <c:numCache>
                <c:formatCode>General</c:formatCode>
                <c:ptCount val="5"/>
                <c:pt idx="0">
                  <c:v>81</c:v>
                </c:pt>
                <c:pt idx="1">
                  <c:v>74</c:v>
                </c:pt>
                <c:pt idx="2">
                  <c:v>67</c:v>
                </c:pt>
                <c:pt idx="3">
                  <c:v>62</c:v>
                </c:pt>
                <c:pt idx="4">
                  <c:v>87</c:v>
                </c:pt>
              </c:numCache>
            </c:numRef>
          </c:val>
          <c:extLst>
            <c:ext xmlns:c16="http://schemas.microsoft.com/office/drawing/2014/chart" uri="{C3380CC4-5D6E-409C-BE32-E72D297353CC}">
              <c16:uniqueId val="{00000005-F552-47CE-96A4-39E40A92F18C}"/>
            </c:ext>
          </c:extLst>
        </c:ser>
        <c:ser>
          <c:idx val="6"/>
          <c:order val="6"/>
          <c:tx>
            <c:strRef>
              <c:f>geoMap!$A$10</c:f>
              <c:strCache>
                <c:ptCount val="1"/>
                <c:pt idx="0">
                  <c:v>Oregon</c:v>
                </c:pt>
              </c:strCache>
            </c:strRef>
          </c:tx>
          <c:spPr>
            <a:solidFill>
              <a:schemeClr val="accent1">
                <a:lumMod val="60000"/>
              </a:schemeClr>
            </a:solidFill>
            <a:ln>
              <a:noFill/>
            </a:ln>
            <a:effectLst/>
          </c:spPr>
          <c:invertIfNegative val="0"/>
          <c:cat>
            <c:strRef>
              <c:f>geoMap!$B$3:$F$3</c:f>
              <c:strCache>
                <c:ptCount val="5"/>
                <c:pt idx="0">
                  <c:v>HOT WATER BOTTLE</c:v>
                </c:pt>
                <c:pt idx="1">
                  <c:v>HEAT MASSAGE</c:v>
                </c:pt>
                <c:pt idx="2">
                  <c:v>HEATING PADS</c:v>
                </c:pt>
                <c:pt idx="3">
                  <c:v>ARTHRITIS PAIN RELIEF</c:v>
                </c:pt>
                <c:pt idx="4">
                  <c:v>ELECTRIC HEATING PAD</c:v>
                </c:pt>
              </c:strCache>
            </c:strRef>
          </c:cat>
          <c:val>
            <c:numRef>
              <c:f>geoMap!$B$10:$F$10</c:f>
              <c:numCache>
                <c:formatCode>General</c:formatCode>
                <c:ptCount val="5"/>
                <c:pt idx="0">
                  <c:v>97</c:v>
                </c:pt>
                <c:pt idx="1">
                  <c:v>69</c:v>
                </c:pt>
                <c:pt idx="2">
                  <c:v>71</c:v>
                </c:pt>
                <c:pt idx="3">
                  <c:v>66</c:v>
                </c:pt>
                <c:pt idx="4">
                  <c:v>67</c:v>
                </c:pt>
              </c:numCache>
            </c:numRef>
          </c:val>
          <c:extLst>
            <c:ext xmlns:c16="http://schemas.microsoft.com/office/drawing/2014/chart" uri="{C3380CC4-5D6E-409C-BE32-E72D297353CC}">
              <c16:uniqueId val="{00000006-F552-47CE-96A4-39E40A92F18C}"/>
            </c:ext>
          </c:extLst>
        </c:ser>
        <c:dLbls>
          <c:showLegendKey val="0"/>
          <c:showVal val="0"/>
          <c:showCatName val="0"/>
          <c:showSerName val="0"/>
          <c:showPercent val="0"/>
          <c:showBubbleSize val="0"/>
        </c:dLbls>
        <c:gapWidth val="219"/>
        <c:overlap val="100"/>
        <c:axId val="731931568"/>
        <c:axId val="731929488"/>
      </c:barChart>
      <c:catAx>
        <c:axId val="731931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1929488"/>
        <c:crosses val="autoZero"/>
        <c:auto val="1"/>
        <c:lblAlgn val="ctr"/>
        <c:lblOffset val="100"/>
        <c:noMultiLvlLbl val="0"/>
      </c:catAx>
      <c:valAx>
        <c:axId val="7319294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1931568"/>
        <c:crosses val="autoZero"/>
        <c:crossBetween val="between"/>
      </c:valAx>
      <c:spPr>
        <a:noFill/>
        <a:ln>
          <a:noFill/>
        </a:ln>
        <a:effectLst/>
      </c:spPr>
    </c:plotArea>
    <c:legend>
      <c:legendPos val="b"/>
      <c:layout>
        <c:manualLayout>
          <c:xMode val="edge"/>
          <c:yMode val="edge"/>
          <c:x val="0.12408895685559966"/>
          <c:y val="3.3469299944064321E-2"/>
          <c:w val="0.84322075232979876"/>
          <c:h val="0.13883063327706696"/>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968406726936901E-2"/>
          <c:y val="4.1322314049586778E-2"/>
          <c:w val="0.89516301501738804"/>
          <c:h val="0.77425001626862755"/>
        </c:manualLayout>
      </c:layout>
      <c:barChart>
        <c:barDir val="col"/>
        <c:grouping val="stacked"/>
        <c:varyColors val="0"/>
        <c:ser>
          <c:idx val="0"/>
          <c:order val="0"/>
          <c:tx>
            <c:strRef>
              <c:f>'All data'!$B$4</c:f>
              <c:strCache>
                <c:ptCount val="1"/>
                <c:pt idx="0">
                  <c:v>2017</c:v>
                </c:pt>
              </c:strCache>
            </c:strRef>
          </c:tx>
          <c:spPr>
            <a:solidFill>
              <a:schemeClr val="accent1"/>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data'!$C$4:$J$4</c:f>
              <c:numCache>
                <c:formatCode>General</c:formatCode>
                <c:ptCount val="8"/>
                <c:pt idx="0">
                  <c:v>631</c:v>
                </c:pt>
                <c:pt idx="1">
                  <c:v>148</c:v>
                </c:pt>
                <c:pt idx="2">
                  <c:v>264</c:v>
                </c:pt>
                <c:pt idx="3">
                  <c:v>547</c:v>
                </c:pt>
                <c:pt idx="4">
                  <c:v>133</c:v>
                </c:pt>
                <c:pt idx="5">
                  <c:v>430</c:v>
                </c:pt>
                <c:pt idx="6">
                  <c:v>857</c:v>
                </c:pt>
                <c:pt idx="7">
                  <c:v>821</c:v>
                </c:pt>
              </c:numCache>
            </c:numRef>
          </c:val>
          <c:extLst>
            <c:ext xmlns:c16="http://schemas.microsoft.com/office/drawing/2014/chart" uri="{C3380CC4-5D6E-409C-BE32-E72D297353CC}">
              <c16:uniqueId val="{00000000-C71F-4150-9A43-FEF82618041A}"/>
            </c:ext>
          </c:extLst>
        </c:ser>
        <c:ser>
          <c:idx val="1"/>
          <c:order val="1"/>
          <c:tx>
            <c:strRef>
              <c:f>'All data'!$B$5</c:f>
              <c:strCache>
                <c:ptCount val="1"/>
                <c:pt idx="0">
                  <c:v>2018</c:v>
                </c:pt>
              </c:strCache>
            </c:strRef>
          </c:tx>
          <c:spPr>
            <a:solidFill>
              <a:schemeClr val="accent2"/>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data'!$C$5:$J$5</c:f>
              <c:numCache>
                <c:formatCode>General</c:formatCode>
                <c:ptCount val="8"/>
                <c:pt idx="0">
                  <c:v>1629</c:v>
                </c:pt>
                <c:pt idx="1">
                  <c:v>679</c:v>
                </c:pt>
                <c:pt idx="2">
                  <c:v>427</c:v>
                </c:pt>
                <c:pt idx="3">
                  <c:v>1245</c:v>
                </c:pt>
                <c:pt idx="4">
                  <c:v>552</c:v>
                </c:pt>
                <c:pt idx="5">
                  <c:v>1517</c:v>
                </c:pt>
                <c:pt idx="6">
                  <c:v>2721</c:v>
                </c:pt>
                <c:pt idx="7">
                  <c:v>1853</c:v>
                </c:pt>
              </c:numCache>
            </c:numRef>
          </c:val>
          <c:extLst>
            <c:ext xmlns:c16="http://schemas.microsoft.com/office/drawing/2014/chart" uri="{C3380CC4-5D6E-409C-BE32-E72D297353CC}">
              <c16:uniqueId val="{00000001-C71F-4150-9A43-FEF82618041A}"/>
            </c:ext>
          </c:extLst>
        </c:ser>
        <c:ser>
          <c:idx val="2"/>
          <c:order val="2"/>
          <c:tx>
            <c:strRef>
              <c:f>'All data'!$B$6</c:f>
              <c:strCache>
                <c:ptCount val="1"/>
                <c:pt idx="0">
                  <c:v>2019</c:v>
                </c:pt>
              </c:strCache>
            </c:strRef>
          </c:tx>
          <c:spPr>
            <a:solidFill>
              <a:schemeClr val="accent3"/>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data'!$C$6:$J$6</c:f>
              <c:numCache>
                <c:formatCode>General</c:formatCode>
                <c:ptCount val="8"/>
                <c:pt idx="0">
                  <c:v>1578</c:v>
                </c:pt>
                <c:pt idx="1">
                  <c:v>703</c:v>
                </c:pt>
                <c:pt idx="2">
                  <c:v>434</c:v>
                </c:pt>
                <c:pt idx="3">
                  <c:v>868</c:v>
                </c:pt>
                <c:pt idx="4">
                  <c:v>433</c:v>
                </c:pt>
                <c:pt idx="5">
                  <c:v>1251</c:v>
                </c:pt>
                <c:pt idx="6">
                  <c:v>2996</c:v>
                </c:pt>
                <c:pt idx="7">
                  <c:v>1876</c:v>
                </c:pt>
              </c:numCache>
            </c:numRef>
          </c:val>
          <c:extLst>
            <c:ext xmlns:c16="http://schemas.microsoft.com/office/drawing/2014/chart" uri="{C3380CC4-5D6E-409C-BE32-E72D297353CC}">
              <c16:uniqueId val="{00000002-C71F-4150-9A43-FEF82618041A}"/>
            </c:ext>
          </c:extLst>
        </c:ser>
        <c:ser>
          <c:idx val="3"/>
          <c:order val="3"/>
          <c:tx>
            <c:strRef>
              <c:f>'All data'!$B$7</c:f>
              <c:strCache>
                <c:ptCount val="1"/>
                <c:pt idx="0">
                  <c:v>2020</c:v>
                </c:pt>
              </c:strCache>
            </c:strRef>
          </c:tx>
          <c:spPr>
            <a:solidFill>
              <a:schemeClr val="accent4"/>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data'!$C$7:$J$7</c:f>
              <c:numCache>
                <c:formatCode>General</c:formatCode>
                <c:ptCount val="8"/>
                <c:pt idx="0">
                  <c:v>2057</c:v>
                </c:pt>
                <c:pt idx="1">
                  <c:v>419</c:v>
                </c:pt>
                <c:pt idx="2">
                  <c:v>182</c:v>
                </c:pt>
                <c:pt idx="3">
                  <c:v>781</c:v>
                </c:pt>
                <c:pt idx="4">
                  <c:v>660</c:v>
                </c:pt>
                <c:pt idx="5">
                  <c:v>1484</c:v>
                </c:pt>
                <c:pt idx="6">
                  <c:v>3322</c:v>
                </c:pt>
                <c:pt idx="7">
                  <c:v>2157</c:v>
                </c:pt>
              </c:numCache>
            </c:numRef>
          </c:val>
          <c:extLst>
            <c:ext xmlns:c16="http://schemas.microsoft.com/office/drawing/2014/chart" uri="{C3380CC4-5D6E-409C-BE32-E72D297353CC}">
              <c16:uniqueId val="{00000003-C71F-4150-9A43-FEF82618041A}"/>
            </c:ext>
          </c:extLst>
        </c:ser>
        <c:ser>
          <c:idx val="4"/>
          <c:order val="4"/>
          <c:tx>
            <c:strRef>
              <c:f>'All data'!$B$8</c:f>
              <c:strCache>
                <c:ptCount val="1"/>
                <c:pt idx="0">
                  <c:v>2021</c:v>
                </c:pt>
              </c:strCache>
            </c:strRef>
          </c:tx>
          <c:spPr>
            <a:solidFill>
              <a:schemeClr val="accent5"/>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data'!$C$8:$J$8</c:f>
              <c:numCache>
                <c:formatCode>General</c:formatCode>
                <c:ptCount val="8"/>
                <c:pt idx="0">
                  <c:v>2243</c:v>
                </c:pt>
                <c:pt idx="1">
                  <c:v>704</c:v>
                </c:pt>
                <c:pt idx="2">
                  <c:v>517</c:v>
                </c:pt>
                <c:pt idx="3">
                  <c:v>784</c:v>
                </c:pt>
                <c:pt idx="4">
                  <c:v>416</c:v>
                </c:pt>
                <c:pt idx="5">
                  <c:v>1554</c:v>
                </c:pt>
                <c:pt idx="6">
                  <c:v>3679</c:v>
                </c:pt>
                <c:pt idx="7">
                  <c:v>2686</c:v>
                </c:pt>
              </c:numCache>
            </c:numRef>
          </c:val>
          <c:extLst>
            <c:ext xmlns:c16="http://schemas.microsoft.com/office/drawing/2014/chart" uri="{C3380CC4-5D6E-409C-BE32-E72D297353CC}">
              <c16:uniqueId val="{00000004-C71F-4150-9A43-FEF82618041A}"/>
            </c:ext>
          </c:extLst>
        </c:ser>
        <c:ser>
          <c:idx val="5"/>
          <c:order val="5"/>
          <c:tx>
            <c:strRef>
              <c:f>'All data'!$B$9</c:f>
              <c:strCache>
                <c:ptCount val="1"/>
                <c:pt idx="0">
                  <c:v>2022</c:v>
                </c:pt>
              </c:strCache>
            </c:strRef>
          </c:tx>
          <c:spPr>
            <a:solidFill>
              <a:schemeClr val="accent6"/>
            </a:solidFill>
            <a:ln>
              <a:noFill/>
            </a:ln>
            <a:effectLst/>
          </c:spPr>
          <c:invertIfNegative val="0"/>
          <c:cat>
            <c:strRef>
              <c:f>'All data'!$C$3:$J$3</c:f>
              <c:strCache>
                <c:ptCount val="8"/>
                <c:pt idx="0">
                  <c:v>HEATING PAD</c:v>
                </c:pt>
                <c:pt idx="1">
                  <c:v>HOT WATER BOTTLE</c:v>
                </c:pt>
                <c:pt idx="2">
                  <c:v>ELECTRIC HEATING PAD</c:v>
                </c:pt>
                <c:pt idx="3">
                  <c:v>THERMA SLEEVE</c:v>
                </c:pt>
                <c:pt idx="4">
                  <c:v>MENSTRUAL CRAMP PAIN RELIEF</c:v>
                </c:pt>
                <c:pt idx="5">
                  <c:v>CRAMPS PAIN RELIEF</c:v>
                </c:pt>
                <c:pt idx="6">
                  <c:v>ARTHRITIS PAIN RELIEF</c:v>
                </c:pt>
                <c:pt idx="7">
                  <c:v>HEAT MASSAGE</c:v>
                </c:pt>
              </c:strCache>
            </c:strRef>
          </c:cat>
          <c:val>
            <c:numRef>
              <c:f>'All data'!$C$9:$J$9</c:f>
              <c:numCache>
                <c:formatCode>General</c:formatCode>
                <c:ptCount val="8"/>
                <c:pt idx="0">
                  <c:v>1292</c:v>
                </c:pt>
                <c:pt idx="1">
                  <c:v>500</c:v>
                </c:pt>
                <c:pt idx="2">
                  <c:v>391</c:v>
                </c:pt>
                <c:pt idx="3">
                  <c:v>304</c:v>
                </c:pt>
                <c:pt idx="4">
                  <c:v>465</c:v>
                </c:pt>
                <c:pt idx="5">
                  <c:v>1018</c:v>
                </c:pt>
                <c:pt idx="6">
                  <c:v>2716</c:v>
                </c:pt>
                <c:pt idx="7">
                  <c:v>1608</c:v>
                </c:pt>
              </c:numCache>
            </c:numRef>
          </c:val>
          <c:extLst>
            <c:ext xmlns:c16="http://schemas.microsoft.com/office/drawing/2014/chart" uri="{C3380CC4-5D6E-409C-BE32-E72D297353CC}">
              <c16:uniqueId val="{00000005-C71F-4150-9A43-FEF82618041A}"/>
            </c:ext>
          </c:extLst>
        </c:ser>
        <c:dLbls>
          <c:showLegendKey val="0"/>
          <c:showVal val="0"/>
          <c:showCatName val="0"/>
          <c:showSerName val="0"/>
          <c:showPercent val="0"/>
          <c:showBubbleSize val="0"/>
        </c:dLbls>
        <c:gapWidth val="150"/>
        <c:overlap val="100"/>
        <c:axId val="1167934895"/>
        <c:axId val="1167932399"/>
      </c:barChart>
      <c:catAx>
        <c:axId val="1167934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932399"/>
        <c:crosses val="autoZero"/>
        <c:auto val="1"/>
        <c:lblAlgn val="ctr"/>
        <c:lblOffset val="100"/>
        <c:noMultiLvlLbl val="0"/>
      </c:catAx>
      <c:valAx>
        <c:axId val="11679323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934895"/>
        <c:crosses val="autoZero"/>
        <c:crossBetween val="between"/>
      </c:valAx>
      <c:spPr>
        <a:noFill/>
        <a:ln>
          <a:noFill/>
        </a:ln>
        <a:effectLst/>
      </c:spPr>
    </c:plotArea>
    <c:legend>
      <c:legendPos val="b"/>
      <c:layout>
        <c:manualLayout>
          <c:xMode val="edge"/>
          <c:yMode val="edge"/>
          <c:x val="0.25325281629713559"/>
          <c:y val="6.2327293121973201E-2"/>
          <c:w val="0.4032477571127982"/>
          <c:h val="0.172517826028049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9/20/2022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9/20/2022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7C410F0-6477-C64C-B9A1-FDB330E4BF64}" type="datetime1">
              <a:rPr lang="en-US" smtClean="0"/>
              <a:t>9/20/2022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53593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7C410F0-6477-C64C-B9A1-FDB330E4BF64}" type="datetime1">
              <a:rPr lang="en-US" smtClean="0"/>
              <a:t>9/20/2022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467053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7C410F0-6477-C64C-B9A1-FDB330E4BF64}" type="datetime1">
              <a:rPr lang="en-US" smtClean="0"/>
              <a:t>9/20/2022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492261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7C410F0-6477-C64C-B9A1-FDB330E4BF64}" type="datetime1">
              <a:rPr lang="en-US" smtClean="0"/>
              <a:t>9/20/2022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142901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2"/>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0" y="1597306"/>
            <a:ext cx="5993395" cy="1938992"/>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2" name="Microsoft Accessibility URL">
            <a:extLst>
              <a:ext uri="{FF2B5EF4-FFF2-40B4-BE49-F238E27FC236}">
                <a16:creationId xmlns:a16="http://schemas.microsoft.com/office/drawing/2014/main" id="{0D82E63E-AECB-7A46-90C6-F4651AD1973C}"/>
              </a:ext>
            </a:extLst>
          </p:cNvPr>
          <p:cNvSpPr txBox="1"/>
          <p:nvPr userDrawn="1"/>
        </p:nvSpPr>
        <p:spPr>
          <a:xfrm>
            <a:off x="1574038" y="3733797"/>
            <a:ext cx="6128758" cy="830997"/>
          </a:xfrm>
          <a:prstGeom prst="rect">
            <a:avLst/>
          </a:prstGeom>
          <a:noFill/>
        </p:spPr>
        <p:txBody>
          <a:bodyPr wrap="square" lIns="0" tIns="0" rIns="0" bIns="0" rtlCol="0">
            <a:spAutoFit/>
          </a:body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6950597" y="6214841"/>
            <a:ext cx="752200" cy="323968"/>
          </a:xfrm>
        </p:spPr>
        <p:txBody>
          <a:bodyPr/>
          <a:lstStyle>
            <a:lvl1pPr>
              <a:defRPr>
                <a:solidFill>
                  <a:schemeClr val="bg1">
                    <a:alpha val="70000"/>
                  </a:schemeClr>
                </a:solidFill>
              </a:defRPr>
            </a:lvl1pPr>
          </a:lstStyle>
          <a:p>
            <a:fld id="{D47A9A36-4EB0-BF46-AE48-7CDA251B954B}" type="datetime1">
              <a:rPr lang="en-US" smtClean="0"/>
              <a:t>9/20/2022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userDrawn="1">
          <p15:clr>
            <a:srgbClr val="FBAE40"/>
          </p15:clr>
        </p15:guide>
        <p15:guide id="8" orient="horz" pos="3840" userDrawn="1">
          <p15:clr>
            <a:srgbClr val="FBAE40"/>
          </p15:clr>
        </p15:guide>
        <p15:guide id="9" pos="528" userDrawn="1">
          <p15:clr>
            <a:srgbClr val="FBAE40"/>
          </p15:clr>
        </p15:guide>
        <p15:guide id="10" pos="1728" userDrawn="1">
          <p15:clr>
            <a:srgbClr val="FBAE40"/>
          </p15:clr>
        </p15:guide>
        <p15:guide id="11" orient="horz" pos="403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tx1">
                    <a:lumMod val="75000"/>
                    <a:lumOff val="25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p:txBody>
          <a:bodyPr/>
          <a:lstStyle>
            <a:lvl1pPr>
              <a:defRPr>
                <a:solidFill>
                  <a:schemeClr val="tx1">
                    <a:alpha val="70000"/>
                  </a:schemeClr>
                </a:solidFill>
              </a:defRPr>
            </a:lvl1pPr>
          </a:lstStyle>
          <a:p>
            <a:fld id="{049DC8E1-D369-0F48-9062-BB068AFD07CE}" type="datetime1">
              <a:rPr lang="en-US" smtClean="0"/>
              <a:t>9/20/2022</a:t>
            </a:fld>
            <a:endParaRPr lang="en-US"/>
          </a:p>
        </p:txBody>
      </p:sp>
      <p:sp>
        <p:nvSpPr>
          <p:cNvPr id="9" name="Slide Number"/>
          <p:cNvSpPr>
            <a:spLocks noGrp="1"/>
          </p:cNvSpPr>
          <p:nvPr>
            <p:ph type="sldNum" sz="quarter" idx="12"/>
          </p:nvPr>
        </p:nvSpPr>
        <p:spPr/>
        <p:txBody>
          <a:body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2"/>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Copy">
    <p:bg>
      <p:bgPr>
        <a:solidFill>
          <a:schemeClr val="accent2"/>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userDrawn="1"/>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5491495" cy="341599"/>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917388"/>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950597" y="6214841"/>
            <a:ext cx="752200" cy="323968"/>
          </a:xfrm>
        </p:spPr>
        <p:txBody>
          <a:bodyPr/>
          <a:lstStyle>
            <a:lvl1pPr>
              <a:defRPr>
                <a:solidFill>
                  <a:schemeClr val="bg1">
                    <a:alpha val="70000"/>
                  </a:schemeClr>
                </a:solidFill>
              </a:defRPr>
            </a:lvl1pPr>
          </a:lstStyle>
          <a:p>
            <a:fld id="{93C70D44-4D52-E745-B943-20C0DA58653C}" type="datetime1">
              <a:rPr lang="en-US" smtClean="0"/>
              <a:t>9/20/2022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userDrawn="1">
          <p15:clr>
            <a:srgbClr val="FBAE40"/>
          </p15:clr>
        </p15:guide>
        <p15:guide id="8" pos="52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2"/>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userDrawn="1"/>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5466371" cy="338554"/>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50597" y="6214841"/>
            <a:ext cx="752200" cy="323968"/>
          </a:xfrm>
        </p:spPr>
        <p:txBody>
          <a:bodyPr/>
          <a:lstStyle>
            <a:lvl1pPr>
              <a:defRPr>
                <a:solidFill>
                  <a:schemeClr val="bg1">
                    <a:alpha val="70000"/>
                  </a:schemeClr>
                </a:solidFill>
              </a:defRPr>
            </a:lvl1pPr>
          </a:lstStyle>
          <a:p>
            <a:fld id="{4127BF28-8E52-EB4D-8A7B-6C7DC4946F53}" type="datetime1">
              <a:rPr lang="en-US" smtClean="0"/>
              <a:t>9/20/2022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5475877" y="219205"/>
            <a:ext cx="2680565" cy="1384995"/>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50597" y="6214841"/>
            <a:ext cx="752200" cy="323968"/>
          </a:xfrm>
        </p:spPr>
        <p:txBody>
          <a:bodyPr/>
          <a:lstStyle>
            <a:lvl1pPr>
              <a:defRPr>
                <a:solidFill>
                  <a:schemeClr val="bg1">
                    <a:alpha val="70000"/>
                  </a:schemeClr>
                </a:solidFill>
              </a:defRPr>
            </a:lvl1pPr>
          </a:lstStyle>
          <a:p>
            <a:fld id="{D47A9A36-4EB0-BF46-AE48-7CDA251B954B}" type="datetime1">
              <a:rPr lang="en-US" smtClean="0"/>
              <a:t>9/20/2022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3"/>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1" i="0" cap="none" spc="300">
                <a:solidFill>
                  <a:schemeClr val="bg2"/>
                </a:solidFill>
                <a:latin typeface="United Sans Ext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head"/>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tx1"/>
                </a:solidFill>
                <a:latin typeface="United Sans Cond Medium" pitchFamily="2"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950597" y="6214841"/>
            <a:ext cx="752200" cy="323968"/>
          </a:xfrm>
        </p:spPr>
        <p:txBody>
          <a:bodyPr/>
          <a:lstStyle>
            <a:lvl1pPr>
              <a:defRPr>
                <a:solidFill>
                  <a:schemeClr val="bg1">
                    <a:alpha val="70000"/>
                  </a:schemeClr>
                </a:solidFill>
              </a:defRPr>
            </a:lvl1pPr>
          </a:lstStyle>
          <a:p>
            <a:fld id="{FAD1387E-80EC-0440-B45B-53847462FAF4}" type="datetime1">
              <a:rPr lang="en-US" smtClean="0"/>
              <a:t>9/20/2022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guide id="9" orient="horz" pos="3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1585703" y="1521334"/>
            <a:ext cx="5500897"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2" y="2548210"/>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tx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p:txBody>
          <a:bodyPr/>
          <a:lstStyle>
            <a:lvl1pPr>
              <a:defRPr>
                <a:solidFill>
                  <a:schemeClr val="tx1">
                    <a:alpha val="70000"/>
                  </a:schemeClr>
                </a:solidFill>
              </a:defRPr>
            </a:lvl1pPr>
          </a:lstStyle>
          <a:p>
            <a:fld id="{69E19CAC-2325-1047-B0FD-9C1EACA0A0AE}" type="datetime1">
              <a:rPr lang="en-US" smtClean="0"/>
              <a:t>9/20/2022</a:t>
            </a:fld>
            <a:endParaRPr lang="en-US"/>
          </a:p>
        </p:txBody>
      </p:sp>
      <p:sp>
        <p:nvSpPr>
          <p:cNvPr id="9" name="Slide Number"/>
          <p:cNvSpPr>
            <a:spLocks noGrp="1"/>
          </p:cNvSpPr>
          <p:nvPr>
            <p:ph type="sldNum" sz="quarter" idx="12"/>
          </p:nvPr>
        </p:nvSpPr>
        <p:spPr/>
        <p:txBody>
          <a:body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userDrawn="1"/>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32" y="6044682"/>
            <a:ext cx="3570184" cy="381252"/>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50597" y="6221771"/>
            <a:ext cx="752200"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9/20/2022</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6200875"/>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7.xml"/><Relationship Id="rId3" Type="http://schemas.openxmlformats.org/officeDocument/2006/relationships/image" Target="../media/image5.png"/><Relationship Id="rId21" Type="http://schemas.openxmlformats.org/officeDocument/2006/relationships/slide" Target="slide10.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6.xml"/><Relationship Id="rId25" Type="http://schemas.openxmlformats.org/officeDocument/2006/relationships/slide" Target="slide15.xml"/><Relationship Id="rId2" Type="http://schemas.openxmlformats.org/officeDocument/2006/relationships/image" Target="../media/image4.png"/><Relationship Id="rId16" Type="http://schemas.openxmlformats.org/officeDocument/2006/relationships/slide" Target="slide4.xml"/><Relationship Id="rId20" Type="http://schemas.openxmlformats.org/officeDocument/2006/relationships/slide" Target="slide9.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14.xml"/><Relationship Id="rId5" Type="http://schemas.openxmlformats.org/officeDocument/2006/relationships/image" Target="../media/image7.png"/><Relationship Id="rId15" Type="http://schemas.openxmlformats.org/officeDocument/2006/relationships/slide" Target="slide3.xml"/><Relationship Id="rId23" Type="http://schemas.openxmlformats.org/officeDocument/2006/relationships/slide" Target="slide13.xml"/><Relationship Id="rId10" Type="http://schemas.openxmlformats.org/officeDocument/2006/relationships/image" Target="../media/image12.png"/><Relationship Id="rId19" Type="http://schemas.openxmlformats.org/officeDocument/2006/relationships/slide" Target="slide8.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slide" Target="slide2.xml"/><Relationship Id="rId22"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2.xml"/><Relationship Id="rId7"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hyperlink" Target="https://doh.wa.gov/community-and-environment/healthy-eating-active-living/washington-healthy-and-active-arthritis-management" TargetMode="External"/><Relationship Id="rId5" Type="http://schemas.openxmlformats.org/officeDocument/2006/relationships/hyperlink" Target="https://www.infoplease.com/us/census/washington/demographic-statistics" TargetMode="External"/><Relationship Id="rId4" Type="http://schemas.openxmlformats.org/officeDocument/2006/relationships/hyperlink" Target="https://www.bls.gov/eag/eag.wa.htm" TargetMode="External"/><Relationship Id="rId9"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7C4A78D3-E38D-B747-92F9-747F81C74207}"/>
              </a:ext>
            </a:extLst>
          </p:cNvPr>
          <p:cNvSpPr>
            <a:spLocks noGrp="1"/>
          </p:cNvSpPr>
          <p:nvPr>
            <p:ph type="subTitle" idx="1"/>
          </p:nvPr>
        </p:nvSpPr>
        <p:spPr>
          <a:xfrm>
            <a:off x="1585702" y="3937833"/>
            <a:ext cx="6255083" cy="1143903"/>
          </a:xfrm>
        </p:spPr>
        <p:txBody>
          <a:bodyPr/>
          <a:lstStyle/>
          <a:p>
            <a:pPr algn="ctr"/>
            <a:r>
              <a:rPr lang="en-US" dirty="0" err="1"/>
              <a:t>RiverNorth</a:t>
            </a:r>
            <a:r>
              <a:rPr lang="en-US" dirty="0"/>
              <a:t> Consultants</a:t>
            </a:r>
          </a:p>
          <a:p>
            <a:pPr algn="ctr"/>
            <a:r>
              <a:rPr lang="en-US" dirty="0"/>
              <a:t>Girish Sharma| Renu Choudhary| </a:t>
            </a:r>
            <a:r>
              <a:rPr lang="en-US" dirty="0" err="1"/>
              <a:t>Swatik</a:t>
            </a:r>
            <a:r>
              <a:rPr lang="en-US" dirty="0"/>
              <a:t> Ghosh| </a:t>
            </a:r>
            <a:r>
              <a:rPr lang="en-US" dirty="0" err="1"/>
              <a:t>Tavish</a:t>
            </a:r>
            <a:r>
              <a:rPr lang="en-US" dirty="0"/>
              <a:t> Gulati</a:t>
            </a:r>
          </a:p>
        </p:txBody>
      </p:sp>
      <p:sp>
        <p:nvSpPr>
          <p:cNvPr id="4" name="Date">
            <a:extLst>
              <a:ext uri="{FF2B5EF4-FFF2-40B4-BE49-F238E27FC236}">
                <a16:creationId xmlns:a16="http://schemas.microsoft.com/office/drawing/2014/main" id="{03E090D9-236D-7244-8B9E-FF5C659A31DF}"/>
              </a:ext>
            </a:extLst>
          </p:cNvPr>
          <p:cNvSpPr>
            <a:spLocks noGrp="1"/>
          </p:cNvSpPr>
          <p:nvPr>
            <p:ph type="dt" sz="half" idx="10"/>
          </p:nvPr>
        </p:nvSpPr>
        <p:spPr/>
        <p:txBody>
          <a:bodyPr/>
          <a:lstStyle/>
          <a:p>
            <a:fld id="{049DC8E1-D369-0F48-9062-BB068AFD07CE}" type="datetime1">
              <a:rPr lang="en-US" smtClean="0"/>
              <a:t>9/20/2022</a:t>
            </a:fld>
            <a:endParaRPr lang="en-US"/>
          </a:p>
        </p:txBody>
      </p:sp>
      <p:sp>
        <p:nvSpPr>
          <p:cNvPr id="5" name="Slide Number">
            <a:extLst>
              <a:ext uri="{FF2B5EF4-FFF2-40B4-BE49-F238E27FC236}">
                <a16:creationId xmlns:a16="http://schemas.microsoft.com/office/drawing/2014/main" id="{57DC6B43-A50E-A442-9CDB-64D345679F1B}"/>
              </a:ext>
            </a:extLst>
          </p:cNvPr>
          <p:cNvSpPr>
            <a:spLocks noGrp="1"/>
          </p:cNvSpPr>
          <p:nvPr>
            <p:ph type="sldNum" sz="quarter" idx="12"/>
          </p:nvPr>
        </p:nvSpPr>
        <p:spPr/>
        <p:txBody>
          <a:bodyPr/>
          <a:lstStyle/>
          <a:p>
            <a:fld id="{8A7A6979-0714-4377-B894-6BE4C2D6E202}" type="slidenum">
              <a:rPr lang="en-US" smtClean="0"/>
              <a:pPr/>
              <a:t>1</a:t>
            </a:fld>
            <a:endParaRPr lang="en-US"/>
          </a:p>
        </p:txBody>
      </p:sp>
      <p:pic>
        <p:nvPicPr>
          <p:cNvPr id="9" name="Picture 8">
            <a:extLst>
              <a:ext uri="{FF2B5EF4-FFF2-40B4-BE49-F238E27FC236}">
                <a16:creationId xmlns:a16="http://schemas.microsoft.com/office/drawing/2014/main" id="{898FC786-E25E-9B87-F985-C3928FC34854}"/>
              </a:ext>
            </a:extLst>
          </p:cNvPr>
          <p:cNvPicPr>
            <a:picLocks noChangeAspect="1"/>
          </p:cNvPicPr>
          <p:nvPr/>
        </p:nvPicPr>
        <p:blipFill>
          <a:blip r:embed="rId3"/>
          <a:stretch>
            <a:fillRect/>
          </a:stretch>
        </p:blipFill>
        <p:spPr>
          <a:xfrm>
            <a:off x="2431545" y="447567"/>
            <a:ext cx="4519052" cy="1577477"/>
          </a:xfrm>
          <a:prstGeom prst="rect">
            <a:avLst/>
          </a:prstGeom>
        </p:spPr>
      </p:pic>
    </p:spTree>
    <p:extLst>
      <p:ext uri="{BB962C8B-B14F-4D97-AF65-F5344CB8AC3E}">
        <p14:creationId xmlns:p14="http://schemas.microsoft.com/office/powerpoint/2010/main" val="3122253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A478-6579-F95C-4F73-31013EF3A813}"/>
              </a:ext>
            </a:extLst>
          </p:cNvPr>
          <p:cNvSpPr>
            <a:spLocks noGrp="1"/>
          </p:cNvSpPr>
          <p:nvPr>
            <p:ph type="ctrTitle"/>
          </p:nvPr>
        </p:nvSpPr>
        <p:spPr/>
        <p:txBody>
          <a:bodyPr/>
          <a:lstStyle/>
          <a:p>
            <a:r>
              <a:rPr lang="en-US"/>
              <a:t>Distribution Strategy </a:t>
            </a:r>
          </a:p>
        </p:txBody>
      </p:sp>
      <p:sp>
        <p:nvSpPr>
          <p:cNvPr id="3" name="Subtitle 2">
            <a:extLst>
              <a:ext uri="{FF2B5EF4-FFF2-40B4-BE49-F238E27FC236}">
                <a16:creationId xmlns:a16="http://schemas.microsoft.com/office/drawing/2014/main" id="{F6BD1326-797E-4E3E-B6F1-F16B1D478652}"/>
              </a:ext>
            </a:extLst>
          </p:cNvPr>
          <p:cNvSpPr>
            <a:spLocks noGrp="1"/>
          </p:cNvSpPr>
          <p:nvPr>
            <p:ph type="subTitle" idx="1"/>
          </p:nvPr>
        </p:nvSpPr>
        <p:spPr>
          <a:xfrm>
            <a:off x="1128501" y="1097173"/>
            <a:ext cx="7362356" cy="246221"/>
          </a:xfrm>
        </p:spPr>
        <p:txBody>
          <a:bodyPr/>
          <a:lstStyle/>
          <a:p>
            <a:r>
              <a:rPr lang="en-US" sz="1600"/>
              <a:t>Distribution in the Washington area </a:t>
            </a:r>
          </a:p>
        </p:txBody>
      </p:sp>
      <p:sp>
        <p:nvSpPr>
          <p:cNvPr id="4" name="Text Placeholder 3">
            <a:extLst>
              <a:ext uri="{FF2B5EF4-FFF2-40B4-BE49-F238E27FC236}">
                <a16:creationId xmlns:a16="http://schemas.microsoft.com/office/drawing/2014/main" id="{47D99247-C670-D8C7-7B53-2F9D9869B6A6}"/>
              </a:ext>
            </a:extLst>
          </p:cNvPr>
          <p:cNvSpPr>
            <a:spLocks noGrp="1"/>
          </p:cNvSpPr>
          <p:nvPr>
            <p:ph type="body" sz="quarter" idx="14"/>
          </p:nvPr>
        </p:nvSpPr>
        <p:spPr>
          <a:xfrm>
            <a:off x="921674" y="1808330"/>
            <a:ext cx="4951268" cy="3832491"/>
          </a:xfrm>
        </p:spPr>
        <p:txBody>
          <a:bodyPr>
            <a:normAutofit/>
          </a:bodyPr>
          <a:lstStyle/>
          <a:p>
            <a:r>
              <a:rPr lang="en-US" sz="1400"/>
              <a:t>As Therma sleeve is a diverse supplier they can benefit from partnering with HSCA (Healthcare Supply Chain Association) to leverage the GPO (Group purchasing organizations) partners for their B2B distribution. This will provide a larger healthcare network platform for better reach and will factor in all segments of our target audience including  - Arthritis patients, the population impacted by musculoskeletal pain, and women. </a:t>
            </a:r>
          </a:p>
          <a:p>
            <a:endParaRPr lang="en-US" sz="1400"/>
          </a:p>
          <a:p>
            <a:pPr marL="0" indent="0">
              <a:buNone/>
            </a:pPr>
            <a:endParaRPr lang="en-US" sz="1400"/>
          </a:p>
          <a:p>
            <a:r>
              <a:rPr lang="en-US" sz="1400"/>
              <a:t>To expand its reach and capture a larger market share, Therma sleeve should make its product available on e-commerce platforms like Amazon and supermarket chains like Walmart, Walgreens, and Target, etc. Availability across these networks will support nationwide distribution </a:t>
            </a:r>
          </a:p>
          <a:p>
            <a:endParaRPr lang="en-US" sz="1400"/>
          </a:p>
        </p:txBody>
      </p:sp>
      <p:pic>
        <p:nvPicPr>
          <p:cNvPr id="9" name="Content Placeholder 8">
            <a:extLst>
              <a:ext uri="{FF2B5EF4-FFF2-40B4-BE49-F238E27FC236}">
                <a16:creationId xmlns:a16="http://schemas.microsoft.com/office/drawing/2014/main" id="{F3963A68-C3F0-5FBC-FA4F-5AA40731DC4C}"/>
              </a:ext>
            </a:extLst>
          </p:cNvPr>
          <p:cNvPicPr>
            <a:picLocks noGrp="1" noChangeAspect="1"/>
          </p:cNvPicPr>
          <p:nvPr>
            <p:ph sz="quarter" idx="13"/>
          </p:nvPr>
        </p:nvPicPr>
        <p:blipFill>
          <a:blip r:embed="rId2"/>
          <a:stretch>
            <a:fillRect/>
          </a:stretch>
        </p:blipFill>
        <p:spPr>
          <a:xfrm>
            <a:off x="5859383" y="1431211"/>
            <a:ext cx="2347163" cy="975445"/>
          </a:xfrm>
        </p:spPr>
      </p:pic>
      <p:sp>
        <p:nvSpPr>
          <p:cNvPr id="6" name="Date Placeholder 5">
            <a:extLst>
              <a:ext uri="{FF2B5EF4-FFF2-40B4-BE49-F238E27FC236}">
                <a16:creationId xmlns:a16="http://schemas.microsoft.com/office/drawing/2014/main" id="{4CD3A127-44B5-FF4A-AFEF-A94F93E5FC51}"/>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8E36AD09-B751-06EA-C498-AFB345936F8B}"/>
              </a:ext>
            </a:extLst>
          </p:cNvPr>
          <p:cNvSpPr>
            <a:spLocks noGrp="1"/>
          </p:cNvSpPr>
          <p:nvPr>
            <p:ph type="sldNum" sz="quarter" idx="12"/>
          </p:nvPr>
        </p:nvSpPr>
        <p:spPr/>
        <p:txBody>
          <a:bodyPr/>
          <a:lstStyle/>
          <a:p>
            <a:fld id="{8A7A6979-0714-4377-B894-6BE4C2D6E202}" type="slidenum">
              <a:rPr lang="en-US" smtClean="0"/>
              <a:pPr/>
              <a:t>10</a:t>
            </a:fld>
            <a:endParaRPr lang="en-US"/>
          </a:p>
        </p:txBody>
      </p:sp>
      <p:pic>
        <p:nvPicPr>
          <p:cNvPr id="11" name="Picture 10">
            <a:extLst>
              <a:ext uri="{FF2B5EF4-FFF2-40B4-BE49-F238E27FC236}">
                <a16:creationId xmlns:a16="http://schemas.microsoft.com/office/drawing/2014/main" id="{1F275310-18FB-314A-2E42-8B680A883AB9}"/>
              </a:ext>
            </a:extLst>
          </p:cNvPr>
          <p:cNvPicPr>
            <a:picLocks noChangeAspect="1"/>
          </p:cNvPicPr>
          <p:nvPr/>
        </p:nvPicPr>
        <p:blipFill>
          <a:blip r:embed="rId3"/>
          <a:stretch>
            <a:fillRect/>
          </a:stretch>
        </p:blipFill>
        <p:spPr>
          <a:xfrm>
            <a:off x="5982731" y="2505446"/>
            <a:ext cx="2320854" cy="848379"/>
          </a:xfrm>
          <a:prstGeom prst="rect">
            <a:avLst/>
          </a:prstGeom>
        </p:spPr>
      </p:pic>
      <p:pic>
        <p:nvPicPr>
          <p:cNvPr id="13" name="Picture 12">
            <a:extLst>
              <a:ext uri="{FF2B5EF4-FFF2-40B4-BE49-F238E27FC236}">
                <a16:creationId xmlns:a16="http://schemas.microsoft.com/office/drawing/2014/main" id="{4CE8571F-F97C-D7F0-CA45-B1BFEA90ECC8}"/>
              </a:ext>
            </a:extLst>
          </p:cNvPr>
          <p:cNvPicPr>
            <a:picLocks noChangeAspect="1"/>
          </p:cNvPicPr>
          <p:nvPr/>
        </p:nvPicPr>
        <p:blipFill>
          <a:blip r:embed="rId4"/>
          <a:stretch>
            <a:fillRect/>
          </a:stretch>
        </p:blipFill>
        <p:spPr>
          <a:xfrm>
            <a:off x="6079769" y="3462715"/>
            <a:ext cx="1081165" cy="1087308"/>
          </a:xfrm>
          <a:prstGeom prst="rect">
            <a:avLst/>
          </a:prstGeom>
        </p:spPr>
      </p:pic>
      <p:pic>
        <p:nvPicPr>
          <p:cNvPr id="15" name="Picture 14">
            <a:extLst>
              <a:ext uri="{FF2B5EF4-FFF2-40B4-BE49-F238E27FC236}">
                <a16:creationId xmlns:a16="http://schemas.microsoft.com/office/drawing/2014/main" id="{96AEB414-A405-7D70-E5F8-303D189CB8B7}"/>
              </a:ext>
            </a:extLst>
          </p:cNvPr>
          <p:cNvPicPr>
            <a:picLocks noChangeAspect="1"/>
          </p:cNvPicPr>
          <p:nvPr/>
        </p:nvPicPr>
        <p:blipFill>
          <a:blip r:embed="rId5"/>
          <a:stretch>
            <a:fillRect/>
          </a:stretch>
        </p:blipFill>
        <p:spPr>
          <a:xfrm>
            <a:off x="7250915" y="3544239"/>
            <a:ext cx="1081165" cy="1054469"/>
          </a:xfrm>
          <a:prstGeom prst="rect">
            <a:avLst/>
          </a:prstGeom>
        </p:spPr>
      </p:pic>
      <p:pic>
        <p:nvPicPr>
          <p:cNvPr id="17" name="Picture 16">
            <a:extLst>
              <a:ext uri="{FF2B5EF4-FFF2-40B4-BE49-F238E27FC236}">
                <a16:creationId xmlns:a16="http://schemas.microsoft.com/office/drawing/2014/main" id="{992D8CF6-2318-E03F-D87B-4826733D96D4}"/>
              </a:ext>
            </a:extLst>
          </p:cNvPr>
          <p:cNvPicPr>
            <a:picLocks noChangeAspect="1"/>
          </p:cNvPicPr>
          <p:nvPr/>
        </p:nvPicPr>
        <p:blipFill>
          <a:blip r:embed="rId6"/>
          <a:stretch>
            <a:fillRect/>
          </a:stretch>
        </p:blipFill>
        <p:spPr>
          <a:xfrm>
            <a:off x="6555352" y="4533901"/>
            <a:ext cx="1272650" cy="1226926"/>
          </a:xfrm>
          <a:prstGeom prst="rect">
            <a:avLst/>
          </a:prstGeom>
        </p:spPr>
      </p:pic>
    </p:spTree>
    <p:extLst>
      <p:ext uri="{BB962C8B-B14F-4D97-AF65-F5344CB8AC3E}">
        <p14:creationId xmlns:p14="http://schemas.microsoft.com/office/powerpoint/2010/main" val="381144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524E-9C97-221C-9F7C-692286A2D8A2}"/>
              </a:ext>
            </a:extLst>
          </p:cNvPr>
          <p:cNvSpPr>
            <a:spLocks noGrp="1"/>
          </p:cNvSpPr>
          <p:nvPr>
            <p:ph type="ctrTitle"/>
          </p:nvPr>
        </p:nvSpPr>
        <p:spPr/>
        <p:txBody>
          <a:bodyPr/>
          <a:lstStyle/>
          <a:p>
            <a:r>
              <a:rPr lang="en-US"/>
              <a:t>Implementation – Go-To-Market</a:t>
            </a:r>
          </a:p>
        </p:txBody>
      </p:sp>
      <p:sp>
        <p:nvSpPr>
          <p:cNvPr id="6" name="Date Placeholder 5">
            <a:extLst>
              <a:ext uri="{FF2B5EF4-FFF2-40B4-BE49-F238E27FC236}">
                <a16:creationId xmlns:a16="http://schemas.microsoft.com/office/drawing/2014/main" id="{0A85BD48-6611-E958-3774-0D5D16319BD3}"/>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F0B4B313-0F33-7AF4-BCE3-87317BF74A64}"/>
              </a:ext>
            </a:extLst>
          </p:cNvPr>
          <p:cNvSpPr>
            <a:spLocks noGrp="1"/>
          </p:cNvSpPr>
          <p:nvPr>
            <p:ph type="sldNum" sz="quarter" idx="12"/>
          </p:nvPr>
        </p:nvSpPr>
        <p:spPr/>
        <p:txBody>
          <a:bodyPr/>
          <a:lstStyle/>
          <a:p>
            <a:fld id="{8A7A6979-0714-4377-B894-6BE4C2D6E202}" type="slidenum">
              <a:rPr lang="en-US" smtClean="0"/>
              <a:pPr/>
              <a:t>11</a:t>
            </a:fld>
            <a:endParaRPr lang="en-US"/>
          </a:p>
        </p:txBody>
      </p:sp>
      <p:graphicFrame>
        <p:nvGraphicFramePr>
          <p:cNvPr id="9" name="object 21">
            <a:extLst>
              <a:ext uri="{FF2B5EF4-FFF2-40B4-BE49-F238E27FC236}">
                <a16:creationId xmlns:a16="http://schemas.microsoft.com/office/drawing/2014/main" id="{4A1CB8F7-1EA0-8027-2A7A-8B667A5CA470}"/>
              </a:ext>
            </a:extLst>
          </p:cNvPr>
          <p:cNvGraphicFramePr>
            <a:graphicFrameLocks noGrp="1"/>
          </p:cNvGraphicFramePr>
          <p:nvPr>
            <p:extLst>
              <p:ext uri="{D42A27DB-BD31-4B8C-83A1-F6EECF244321}">
                <p14:modId xmlns:p14="http://schemas.microsoft.com/office/powerpoint/2010/main" val="2072508946"/>
              </p:ext>
            </p:extLst>
          </p:nvPr>
        </p:nvGraphicFramePr>
        <p:xfrm>
          <a:off x="722609" y="1296750"/>
          <a:ext cx="7609627" cy="4386548"/>
        </p:xfrm>
        <a:graphic>
          <a:graphicData uri="http://schemas.openxmlformats.org/drawingml/2006/table">
            <a:tbl>
              <a:tblPr firstRow="1" bandRow="1">
                <a:tableStyleId>{2D5ABB26-0587-4C30-8999-92F81FD0307C}</a:tableStyleId>
              </a:tblPr>
              <a:tblGrid>
                <a:gridCol w="3628738">
                  <a:extLst>
                    <a:ext uri="{9D8B030D-6E8A-4147-A177-3AD203B41FA5}">
                      <a16:colId xmlns:a16="http://schemas.microsoft.com/office/drawing/2014/main" val="20000"/>
                    </a:ext>
                  </a:extLst>
                </a:gridCol>
                <a:gridCol w="826351">
                  <a:extLst>
                    <a:ext uri="{9D8B030D-6E8A-4147-A177-3AD203B41FA5}">
                      <a16:colId xmlns:a16="http://schemas.microsoft.com/office/drawing/2014/main" val="20001"/>
                    </a:ext>
                  </a:extLst>
                </a:gridCol>
                <a:gridCol w="616161">
                  <a:extLst>
                    <a:ext uri="{9D8B030D-6E8A-4147-A177-3AD203B41FA5}">
                      <a16:colId xmlns:a16="http://schemas.microsoft.com/office/drawing/2014/main" val="20002"/>
                    </a:ext>
                  </a:extLst>
                </a:gridCol>
                <a:gridCol w="633958">
                  <a:extLst>
                    <a:ext uri="{9D8B030D-6E8A-4147-A177-3AD203B41FA5}">
                      <a16:colId xmlns:a16="http://schemas.microsoft.com/office/drawing/2014/main" val="20003"/>
                    </a:ext>
                  </a:extLst>
                </a:gridCol>
                <a:gridCol w="272060">
                  <a:extLst>
                    <a:ext uri="{9D8B030D-6E8A-4147-A177-3AD203B41FA5}">
                      <a16:colId xmlns:a16="http://schemas.microsoft.com/office/drawing/2014/main" val="20004"/>
                    </a:ext>
                  </a:extLst>
                </a:gridCol>
                <a:gridCol w="362746">
                  <a:extLst>
                    <a:ext uri="{9D8B030D-6E8A-4147-A177-3AD203B41FA5}">
                      <a16:colId xmlns:a16="http://schemas.microsoft.com/office/drawing/2014/main" val="20005"/>
                    </a:ext>
                  </a:extLst>
                </a:gridCol>
                <a:gridCol w="634383">
                  <a:extLst>
                    <a:ext uri="{9D8B030D-6E8A-4147-A177-3AD203B41FA5}">
                      <a16:colId xmlns:a16="http://schemas.microsoft.com/office/drawing/2014/main" val="20006"/>
                    </a:ext>
                  </a:extLst>
                </a:gridCol>
                <a:gridCol w="35172">
                  <a:extLst>
                    <a:ext uri="{9D8B030D-6E8A-4147-A177-3AD203B41FA5}">
                      <a16:colId xmlns:a16="http://schemas.microsoft.com/office/drawing/2014/main" val="20007"/>
                    </a:ext>
                  </a:extLst>
                </a:gridCol>
                <a:gridCol w="549629">
                  <a:extLst>
                    <a:ext uri="{9D8B030D-6E8A-4147-A177-3AD203B41FA5}">
                      <a16:colId xmlns:a16="http://schemas.microsoft.com/office/drawing/2014/main" val="20008"/>
                    </a:ext>
                  </a:extLst>
                </a:gridCol>
                <a:gridCol w="50429">
                  <a:extLst>
                    <a:ext uri="{9D8B030D-6E8A-4147-A177-3AD203B41FA5}">
                      <a16:colId xmlns:a16="http://schemas.microsoft.com/office/drawing/2014/main" val="20009"/>
                    </a:ext>
                  </a:extLst>
                </a:gridCol>
              </a:tblGrid>
              <a:tr h="256683">
                <a:tc>
                  <a:txBody>
                    <a:bodyPr/>
                    <a:lstStyle/>
                    <a:p>
                      <a:pPr marR="29845" algn="r">
                        <a:lnSpc>
                          <a:spcPct val="100000"/>
                        </a:lnSpc>
                        <a:spcBef>
                          <a:spcPts val="370"/>
                        </a:spcBef>
                      </a:pPr>
                      <a:r>
                        <a:rPr lang="en-US" sz="900" spc="60">
                          <a:solidFill>
                            <a:srgbClr val="3B3B3A"/>
                          </a:solidFill>
                          <a:latin typeface="Arial"/>
                          <a:cs typeface="Arial"/>
                        </a:rPr>
                        <a:t>Weeks</a:t>
                      </a:r>
                      <a:endParaRPr sz="900">
                        <a:latin typeface="Arial"/>
                        <a:cs typeface="Arial"/>
                      </a:endParaRPr>
                    </a:p>
                  </a:txBody>
                  <a:tcPr marL="0" marR="0" marT="35243" marB="0">
                    <a:lnR w="12700">
                      <a:solidFill>
                        <a:srgbClr val="FFFFFF"/>
                      </a:solidFill>
                      <a:prstDash val="solid"/>
                    </a:lnR>
                    <a:lnB w="28575">
                      <a:solidFill>
                        <a:srgbClr val="000000"/>
                      </a:solidFill>
                      <a:prstDash val="solid"/>
                    </a:lnB>
                  </a:tcPr>
                </a:tc>
                <a:tc>
                  <a:txBody>
                    <a:bodyPr/>
                    <a:lstStyle/>
                    <a:p>
                      <a:pPr marL="4445" algn="ctr">
                        <a:lnSpc>
                          <a:spcPct val="100000"/>
                        </a:lnSpc>
                        <a:spcBef>
                          <a:spcPts val="400"/>
                        </a:spcBef>
                      </a:pPr>
                      <a:r>
                        <a:rPr sz="900" b="1" spc="-25">
                          <a:solidFill>
                            <a:srgbClr val="FFFFFF"/>
                          </a:solidFill>
                          <a:latin typeface="Arial"/>
                          <a:cs typeface="Arial"/>
                        </a:rPr>
                        <a:t>1-</a:t>
                      </a:r>
                      <a:r>
                        <a:rPr lang="en-US" sz="900" b="1" spc="-25">
                          <a:solidFill>
                            <a:srgbClr val="FFFFFF"/>
                          </a:solidFill>
                          <a:latin typeface="Arial"/>
                          <a:cs typeface="Arial"/>
                        </a:rPr>
                        <a:t>4</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a:txBody>
                    <a:bodyPr/>
                    <a:lstStyle/>
                    <a:p>
                      <a:pPr marL="7620" algn="ctr">
                        <a:lnSpc>
                          <a:spcPct val="100000"/>
                        </a:lnSpc>
                        <a:spcBef>
                          <a:spcPts val="400"/>
                        </a:spcBef>
                      </a:pPr>
                      <a:r>
                        <a:rPr lang="en-US" sz="900" b="1">
                          <a:solidFill>
                            <a:srgbClr val="FFFFFF"/>
                          </a:solidFill>
                          <a:latin typeface="Arial"/>
                          <a:cs typeface="Arial"/>
                        </a:rPr>
                        <a:t>5-7</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a:txBody>
                    <a:bodyPr/>
                    <a:lstStyle/>
                    <a:p>
                      <a:pPr marL="2540" algn="ctr">
                        <a:lnSpc>
                          <a:spcPct val="100000"/>
                        </a:lnSpc>
                        <a:spcBef>
                          <a:spcPts val="400"/>
                        </a:spcBef>
                      </a:pPr>
                      <a:r>
                        <a:rPr lang="en-US" sz="900" b="1">
                          <a:solidFill>
                            <a:srgbClr val="FFFFFF"/>
                          </a:solidFill>
                          <a:latin typeface="Arial"/>
                          <a:cs typeface="Arial"/>
                        </a:rPr>
                        <a:t>8</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gridSpan="2">
                  <a:txBody>
                    <a:bodyPr/>
                    <a:lstStyle/>
                    <a:p>
                      <a:pPr marL="3810" algn="ctr">
                        <a:lnSpc>
                          <a:spcPct val="100000"/>
                        </a:lnSpc>
                        <a:spcBef>
                          <a:spcPts val="400"/>
                        </a:spcBef>
                      </a:pPr>
                      <a:r>
                        <a:rPr lang="en-US" sz="900">
                          <a:latin typeface="Arial"/>
                          <a:cs typeface="Arial"/>
                        </a:rPr>
                        <a:t>9-10</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hMerge="1">
                  <a:txBody>
                    <a:bodyPr/>
                    <a:lstStyle/>
                    <a:p>
                      <a:endParaRPr/>
                    </a:p>
                  </a:txBody>
                  <a:tcPr marL="0" marR="0" marT="0" marB="0"/>
                </a:tc>
                <a:tc>
                  <a:txBody>
                    <a:bodyPr/>
                    <a:lstStyle/>
                    <a:p>
                      <a:pPr marL="5715" algn="ctr">
                        <a:lnSpc>
                          <a:spcPct val="100000"/>
                        </a:lnSpc>
                        <a:spcBef>
                          <a:spcPts val="400"/>
                        </a:spcBef>
                      </a:pPr>
                      <a:r>
                        <a:rPr lang="en-US" sz="900" b="1">
                          <a:solidFill>
                            <a:srgbClr val="FFFFFF"/>
                          </a:solidFill>
                          <a:latin typeface="Arial"/>
                          <a:cs typeface="Arial"/>
                        </a:rPr>
                        <a:t>11</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gridSpan="3">
                  <a:txBody>
                    <a:bodyPr/>
                    <a:lstStyle/>
                    <a:p>
                      <a:pPr marL="6350" algn="ctr">
                        <a:lnSpc>
                          <a:spcPct val="100000"/>
                        </a:lnSpc>
                        <a:spcBef>
                          <a:spcPts val="400"/>
                        </a:spcBef>
                      </a:pPr>
                      <a:r>
                        <a:rPr lang="en-US" sz="900">
                          <a:latin typeface="Arial"/>
                          <a:cs typeface="Arial"/>
                        </a:rPr>
                        <a:t>12</a:t>
                      </a:r>
                      <a:endParaRPr sz="900">
                        <a:latin typeface="Arial"/>
                        <a:cs typeface="Arial"/>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solidFill>
                      <a:srgbClr val="00000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3359">
                <a:tc>
                  <a:txBody>
                    <a:bodyPr/>
                    <a:lstStyle/>
                    <a:p>
                      <a:pPr marL="45720">
                        <a:lnSpc>
                          <a:spcPct val="100000"/>
                        </a:lnSpc>
                        <a:spcBef>
                          <a:spcPts val="375"/>
                        </a:spcBef>
                      </a:pPr>
                      <a:r>
                        <a:rPr lang="en-US" sz="900" b="1">
                          <a:solidFill>
                            <a:schemeClr val="bg1"/>
                          </a:solidFill>
                          <a:latin typeface="Arial"/>
                          <a:cs typeface="Arial"/>
                        </a:rPr>
                        <a:t>Identification of Target Audience groups based on segments identified </a:t>
                      </a:r>
                      <a:endParaRPr sz="900" b="1">
                        <a:solidFill>
                          <a:schemeClr val="bg1"/>
                        </a:solidFill>
                        <a:latin typeface="Arial"/>
                        <a:cs typeface="Arial"/>
                      </a:endParaRPr>
                    </a:p>
                  </a:txBody>
                  <a:tcPr marL="0" marR="0" marT="35719" marB="0">
                    <a:lnR w="12700">
                      <a:solidFill>
                        <a:srgbClr val="FFFFFF"/>
                      </a:solidFill>
                      <a:prstDash val="solid"/>
                    </a:lnR>
                    <a:lnT w="28575">
                      <a:solidFill>
                        <a:srgbClr val="000000"/>
                      </a:solidFill>
                      <a:prstDash val="solid"/>
                    </a:lnT>
                    <a:lnB w="28575">
                      <a:solidFill>
                        <a:srgbClr val="000000"/>
                      </a:solidFill>
                      <a:prstDash val="solid"/>
                    </a:lnB>
                    <a:solidFill>
                      <a:srgbClr val="F1F1F1"/>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solidFill>
                      <a:srgbClr val="FFC000"/>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tcPr>
                </a:tc>
                <a:tc gridSpan="3">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38552">
                <a:tc>
                  <a:txBody>
                    <a:bodyPr/>
                    <a:lstStyle/>
                    <a:p>
                      <a:pPr marL="45720">
                        <a:lnSpc>
                          <a:spcPct val="100000"/>
                        </a:lnSpc>
                        <a:spcBef>
                          <a:spcPts val="380"/>
                        </a:spcBef>
                      </a:pPr>
                      <a:r>
                        <a:rPr lang="en-US" sz="900" b="1" spc="20">
                          <a:solidFill>
                            <a:srgbClr val="3B3B3A"/>
                          </a:solidFill>
                          <a:latin typeface="Arial"/>
                          <a:cs typeface="Arial"/>
                        </a:rPr>
                        <a:t>Identification of Region for expansion</a:t>
                      </a:r>
                      <a:endParaRPr sz="900">
                        <a:latin typeface="Arial"/>
                        <a:cs typeface="Arial"/>
                      </a:endParaRPr>
                    </a:p>
                  </a:txBody>
                  <a:tcPr marL="0" marR="0" marT="36195" marB="0">
                    <a:lnT w="28575">
                      <a:solidFill>
                        <a:srgbClr val="000000"/>
                      </a:solidFill>
                      <a:prstDash val="solid"/>
                    </a:lnT>
                    <a:lnB w="28575">
                      <a:solidFill>
                        <a:srgbClr val="000000"/>
                      </a:solidFill>
                      <a:prstDash val="solid"/>
                    </a:lnB>
                    <a:solidFill>
                      <a:srgbClr val="F1F1F1"/>
                    </a:solidFill>
                  </a:tcPr>
                </a:tc>
                <a:tc>
                  <a:txBody>
                    <a:bodyPr/>
                    <a:lstStyle/>
                    <a:p>
                      <a:pPr>
                        <a:lnSpc>
                          <a:spcPct val="100000"/>
                        </a:lnSpc>
                      </a:pPr>
                      <a:endParaRPr sz="900">
                        <a:latin typeface="Times New Roman"/>
                        <a:cs typeface="Times New Roman"/>
                      </a:endParaRPr>
                    </a:p>
                  </a:txBody>
                  <a:tcPr marL="0" marR="0" marT="0" marB="0">
                    <a:lnR w="9525">
                      <a:solidFill>
                        <a:srgbClr val="7AC5FA"/>
                      </a:solidFill>
                      <a:prstDash val="solid"/>
                    </a:lnR>
                    <a:lnT w="28575">
                      <a:solidFill>
                        <a:srgbClr val="000000"/>
                      </a:solidFill>
                      <a:prstDash val="solid"/>
                    </a:lnT>
                    <a:lnB w="28575">
                      <a:solidFill>
                        <a:srgbClr val="000000"/>
                      </a:solidFill>
                      <a:prstDash val="solid"/>
                    </a:lnB>
                  </a:tcPr>
                </a:tc>
                <a:tc gridSpan="2">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R w="9525">
                      <a:solidFill>
                        <a:srgbClr val="7AC5FA"/>
                      </a:solidFill>
                      <a:prstDash val="solid"/>
                    </a:lnR>
                    <a:lnT w="28575">
                      <a:solidFill>
                        <a:srgbClr val="000000"/>
                      </a:solidFill>
                      <a:prstDash val="solid"/>
                    </a:lnT>
                    <a:lnB w="28575">
                      <a:solidFill>
                        <a:srgbClr val="000000"/>
                      </a:solidFill>
                      <a:prstDash val="solid"/>
                    </a:lnB>
                    <a:solidFill>
                      <a:srgbClr val="FFC000"/>
                    </a:solidFill>
                  </a:tcPr>
                </a:tc>
                <a:tc hMerge="1">
                  <a:txBody>
                    <a:bodyPr/>
                    <a:lstStyle/>
                    <a:p>
                      <a:endParaRPr/>
                    </a:p>
                  </a:txBody>
                  <a:tcPr marL="0" marR="0" marT="0" marB="0"/>
                </a:tc>
                <a:tc gridSpan="6">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614773">
                <a:tc gridSpan="10">
                  <a:txBody>
                    <a:bodyPr/>
                    <a:lstStyle/>
                    <a:p>
                      <a:pPr marL="157480" indent="-112395">
                        <a:lnSpc>
                          <a:spcPct val="150000"/>
                        </a:lnSpc>
                        <a:spcBef>
                          <a:spcPts val="320"/>
                        </a:spcBef>
                        <a:buClr>
                          <a:srgbClr val="000000"/>
                        </a:buClr>
                        <a:buSzPct val="72727"/>
                        <a:buChar char="•"/>
                        <a:tabLst>
                          <a:tab pos="158115" algn="l"/>
                        </a:tabLst>
                      </a:pPr>
                      <a:r>
                        <a:rPr sz="900" spc="5">
                          <a:solidFill>
                            <a:srgbClr val="3B3B3A"/>
                          </a:solidFill>
                          <a:latin typeface="Arial"/>
                          <a:cs typeface="Arial"/>
                        </a:rPr>
                        <a:t>Classif</a:t>
                      </a:r>
                      <a:r>
                        <a:rPr lang="en-US" sz="900" spc="5">
                          <a:solidFill>
                            <a:srgbClr val="3B3B3A"/>
                          </a:solidFill>
                          <a:latin typeface="Arial"/>
                          <a:cs typeface="Arial"/>
                        </a:rPr>
                        <a:t>y states and cities based on the </a:t>
                      </a:r>
                      <a:r>
                        <a:rPr sz="900" spc="-55">
                          <a:solidFill>
                            <a:srgbClr val="3B3B3A"/>
                          </a:solidFill>
                          <a:latin typeface="Arial"/>
                          <a:cs typeface="Arial"/>
                        </a:rPr>
                        <a:t> </a:t>
                      </a:r>
                      <a:r>
                        <a:rPr lang="en-US" sz="900" spc="-55">
                          <a:solidFill>
                            <a:srgbClr val="3B3B3A"/>
                          </a:solidFill>
                          <a:latin typeface="Arial"/>
                          <a:cs typeface="Arial"/>
                        </a:rPr>
                        <a:t>segments </a:t>
                      </a:r>
                      <a:endParaRPr sz="900">
                        <a:latin typeface="Arial"/>
                        <a:cs typeface="Arial"/>
                      </a:endParaRPr>
                    </a:p>
                    <a:p>
                      <a:pPr marL="157480" indent="-112395">
                        <a:lnSpc>
                          <a:spcPct val="150000"/>
                        </a:lnSpc>
                        <a:spcBef>
                          <a:spcPts val="204"/>
                        </a:spcBef>
                        <a:buClr>
                          <a:srgbClr val="000000"/>
                        </a:buClr>
                        <a:buSzPct val="72727"/>
                        <a:buChar char="•"/>
                        <a:tabLst>
                          <a:tab pos="158115" algn="l"/>
                        </a:tabLst>
                      </a:pPr>
                      <a:r>
                        <a:rPr lang="en-US" sz="900" spc="-55">
                          <a:solidFill>
                            <a:srgbClr val="3B3B3A"/>
                          </a:solidFill>
                          <a:latin typeface="Arial"/>
                          <a:cs typeface="Arial"/>
                        </a:rPr>
                        <a:t>Priorities states and cities based on  high correlations with pricing and sales potential</a:t>
                      </a:r>
                    </a:p>
                    <a:p>
                      <a:pPr marL="157480" indent="-112395">
                        <a:lnSpc>
                          <a:spcPct val="150000"/>
                        </a:lnSpc>
                        <a:spcBef>
                          <a:spcPts val="204"/>
                        </a:spcBef>
                        <a:buClr>
                          <a:srgbClr val="000000"/>
                        </a:buClr>
                        <a:buSzPct val="72727"/>
                        <a:buChar char="•"/>
                        <a:tabLst>
                          <a:tab pos="158115" algn="l"/>
                        </a:tabLst>
                      </a:pPr>
                      <a:r>
                        <a:rPr lang="en-US" sz="900" spc="-55">
                          <a:solidFill>
                            <a:srgbClr val="3B3B3A"/>
                          </a:solidFill>
                          <a:latin typeface="Arial"/>
                          <a:cs typeface="Arial"/>
                        </a:rPr>
                        <a:t>Using Linear regression to forecast highest demand regions based on variable pricing for B2B &amp; B2C</a:t>
                      </a:r>
                      <a:endParaRPr sz="900">
                        <a:latin typeface="Arial"/>
                        <a:cs typeface="Arial"/>
                      </a:endParaRPr>
                    </a:p>
                  </a:txBody>
                  <a:tcPr marL="0" marR="0" marT="30480" marB="0">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262305">
                <a:tc>
                  <a:txBody>
                    <a:bodyPr/>
                    <a:lstStyle/>
                    <a:p>
                      <a:pPr marL="45720" marR="0" lvl="0" indent="0" algn="l" defTabSz="914400" rtl="0" eaLnBrk="1" fontAlgn="auto" latinLnBrk="0" hangingPunct="1">
                        <a:lnSpc>
                          <a:spcPct val="100000"/>
                        </a:lnSpc>
                        <a:spcBef>
                          <a:spcPts val="390"/>
                        </a:spcBef>
                        <a:spcAft>
                          <a:spcPts val="0"/>
                        </a:spcAft>
                        <a:buClrTx/>
                        <a:buSzTx/>
                        <a:buFontTx/>
                        <a:buNone/>
                        <a:tabLst/>
                        <a:defRPr/>
                      </a:pPr>
                      <a:r>
                        <a:rPr lang="en-US" sz="900" b="1" spc="30">
                          <a:solidFill>
                            <a:srgbClr val="3B3B3A"/>
                          </a:solidFill>
                          <a:latin typeface="Arial"/>
                          <a:cs typeface="Arial"/>
                        </a:rPr>
                        <a:t>Competitive Analysis</a:t>
                      </a:r>
                      <a:endParaRPr lang="en-US" sz="900">
                        <a:latin typeface="Arial"/>
                        <a:cs typeface="Arial"/>
                      </a:endParaRPr>
                    </a:p>
                  </a:txBody>
                  <a:tcPr marL="0" marR="0" marT="37148" marB="0">
                    <a:lnT w="28575">
                      <a:solidFill>
                        <a:srgbClr val="000000"/>
                      </a:solidFill>
                      <a:prstDash val="solid"/>
                    </a:lnT>
                    <a:lnB w="9525">
                      <a:solidFill>
                        <a:srgbClr val="000000"/>
                      </a:solidFill>
                      <a:prstDash val="solid"/>
                    </a:lnB>
                    <a:solidFill>
                      <a:srgbClr val="F1F1F1"/>
                    </a:solidFill>
                  </a:tcPr>
                </a:tc>
                <a:tc>
                  <a:txBody>
                    <a:bodyPr/>
                    <a:lstStyle/>
                    <a:p>
                      <a:pPr>
                        <a:lnSpc>
                          <a:spcPct val="100000"/>
                        </a:lnSpc>
                      </a:pPr>
                      <a:endParaRPr sz="900">
                        <a:latin typeface="Times New Roman"/>
                        <a:cs typeface="Times New Roman"/>
                      </a:endParaRPr>
                    </a:p>
                  </a:txBody>
                  <a:tcPr marL="0" marR="0" marT="0" marB="0">
                    <a:lnR w="9525">
                      <a:solidFill>
                        <a:srgbClr val="7AC5FA"/>
                      </a:solidFill>
                      <a:prstDash val="solid"/>
                    </a:lnR>
                    <a:lnT w="28575">
                      <a:solidFill>
                        <a:srgbClr val="000000"/>
                      </a:solidFill>
                      <a:prstDash val="solid"/>
                    </a:lnT>
                    <a:lnB w="9525">
                      <a:solidFill>
                        <a:srgbClr val="000000"/>
                      </a:solidFill>
                      <a:prstDash val="solid"/>
                    </a:lnB>
                  </a:tcPr>
                </a:tc>
                <a:tc gridSpan="3">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R w="9525">
                      <a:solidFill>
                        <a:srgbClr val="7AC5FA"/>
                      </a:solidFill>
                      <a:prstDash val="solid"/>
                    </a:lnR>
                    <a:lnT w="28575">
                      <a:solidFill>
                        <a:srgbClr val="000000"/>
                      </a:solidFill>
                      <a:prstDash val="solid"/>
                    </a:lnT>
                    <a:lnB w="19050">
                      <a:solidFill>
                        <a:srgbClr val="7AC5FA"/>
                      </a:solidFill>
                      <a:prstDash val="solid"/>
                    </a:lnB>
                    <a:solidFill>
                      <a:srgbClr val="FFC000"/>
                    </a:solidFill>
                  </a:tcPr>
                </a:tc>
                <a:tc hMerge="1">
                  <a:txBody>
                    <a:bodyPr/>
                    <a:lstStyle/>
                    <a:p>
                      <a:endParaRPr/>
                    </a:p>
                  </a:txBody>
                  <a:tcPr marL="0" marR="0" marT="0" marB="0"/>
                </a:tc>
                <a:tc hMerge="1">
                  <a:txBody>
                    <a:bodyPr/>
                    <a:lstStyle/>
                    <a:p>
                      <a:endParaRPr/>
                    </a:p>
                  </a:txBody>
                  <a:tcPr marL="0" marR="0" marT="0" marB="0"/>
                </a:tc>
                <a:tc gridSpan="5">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T w="2857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48477">
                <a:tc gridSpan="10">
                  <a:txBody>
                    <a:bodyPr/>
                    <a:lstStyle/>
                    <a:p>
                      <a:pPr marL="157480" marR="0" lvl="0" indent="-112395" algn="l" defTabSz="914400" rtl="0" eaLnBrk="1" fontAlgn="auto" latinLnBrk="0" hangingPunct="1">
                        <a:lnSpc>
                          <a:spcPct val="100000"/>
                        </a:lnSpc>
                        <a:spcBef>
                          <a:spcPts val="340"/>
                        </a:spcBef>
                        <a:spcAft>
                          <a:spcPts val="0"/>
                        </a:spcAft>
                        <a:buClr>
                          <a:srgbClr val="000000"/>
                        </a:buClr>
                        <a:buSzPct val="72727"/>
                        <a:buFontTx/>
                        <a:buChar char="•"/>
                        <a:tabLst>
                          <a:tab pos="158115" algn="l"/>
                        </a:tabLst>
                        <a:defRPr/>
                      </a:pPr>
                      <a:r>
                        <a:rPr lang="en-US" sz="900" spc="15">
                          <a:solidFill>
                            <a:srgbClr val="3B3B3A"/>
                          </a:solidFill>
                          <a:latin typeface="Arial"/>
                          <a:cs typeface="Arial"/>
                        </a:rPr>
                        <a:t>Devise sourcing strategies for low-cost countries</a:t>
                      </a:r>
                      <a:endParaRPr lang="en-US" sz="900">
                        <a:latin typeface="Arial"/>
                        <a:cs typeface="Arial"/>
                      </a:endParaRPr>
                    </a:p>
                    <a:p>
                      <a:pPr marL="157480" indent="-112395">
                        <a:lnSpc>
                          <a:spcPct val="100000"/>
                        </a:lnSpc>
                        <a:spcBef>
                          <a:spcPts val="340"/>
                        </a:spcBef>
                        <a:buClr>
                          <a:srgbClr val="000000"/>
                        </a:buClr>
                        <a:buSzPct val="72727"/>
                        <a:buChar char="•"/>
                        <a:tabLst>
                          <a:tab pos="158115" algn="l"/>
                        </a:tabLst>
                      </a:pPr>
                      <a:r>
                        <a:rPr lang="en-US" sz="900" spc="15">
                          <a:solidFill>
                            <a:srgbClr val="3B3B3A"/>
                          </a:solidFill>
                          <a:latin typeface="Arial"/>
                          <a:cs typeface="Arial"/>
                        </a:rPr>
                        <a:t>Optimize the TCO for bulk production </a:t>
                      </a:r>
                    </a:p>
                    <a:p>
                      <a:pPr marL="157480" indent="-112395">
                        <a:lnSpc>
                          <a:spcPct val="100000"/>
                        </a:lnSpc>
                        <a:spcBef>
                          <a:spcPts val="340"/>
                        </a:spcBef>
                        <a:buClr>
                          <a:srgbClr val="000000"/>
                        </a:buClr>
                        <a:buSzPct val="72727"/>
                        <a:buChar char="•"/>
                        <a:tabLst>
                          <a:tab pos="158115" algn="l"/>
                        </a:tabLst>
                      </a:pPr>
                      <a:r>
                        <a:rPr lang="en-US" sz="900" spc="15">
                          <a:solidFill>
                            <a:srgbClr val="3B3B3A"/>
                          </a:solidFill>
                          <a:latin typeface="Arial"/>
                          <a:cs typeface="Arial"/>
                        </a:rPr>
                        <a:t>Devise pricing strategy using quantitative models like penetration and competitive pricing </a:t>
                      </a:r>
                    </a:p>
                    <a:p>
                      <a:pPr marL="45085" indent="0">
                        <a:lnSpc>
                          <a:spcPct val="100000"/>
                        </a:lnSpc>
                        <a:spcBef>
                          <a:spcPts val="200"/>
                        </a:spcBef>
                        <a:buClr>
                          <a:srgbClr val="000000"/>
                        </a:buClr>
                        <a:buSzPct val="72727"/>
                        <a:buNone/>
                        <a:tabLst>
                          <a:tab pos="158115" algn="l"/>
                        </a:tabLst>
                      </a:pPr>
                      <a:endParaRPr lang="en-US" sz="900" spc="15">
                        <a:solidFill>
                          <a:srgbClr val="3B3B3A"/>
                        </a:solidFill>
                        <a:latin typeface="Arial"/>
                        <a:cs typeface="Arial"/>
                      </a:endParaRPr>
                    </a:p>
                  </a:txBody>
                  <a:tcPr marL="0" marR="0" marT="58103" marB="0">
                    <a:lnT w="9525" cap="flat" cmpd="sng" algn="ctr">
                      <a:solidFill>
                        <a:srgbClr val="000000"/>
                      </a:solidFill>
                      <a:prstDash val="solid"/>
                      <a:round/>
                      <a:headEnd type="none" w="med" len="med"/>
                      <a:tailEnd type="none" w="med" len="me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256684">
                <a:tc>
                  <a:txBody>
                    <a:bodyPr/>
                    <a:lstStyle/>
                    <a:p>
                      <a:pPr marL="45720">
                        <a:lnSpc>
                          <a:spcPct val="100000"/>
                        </a:lnSpc>
                        <a:spcBef>
                          <a:spcPts val="400"/>
                        </a:spcBef>
                      </a:pPr>
                      <a:r>
                        <a:rPr lang="en-US" sz="900" b="1">
                          <a:solidFill>
                            <a:schemeClr val="bg1"/>
                          </a:solidFill>
                          <a:latin typeface="Arial"/>
                          <a:cs typeface="Arial"/>
                        </a:rPr>
                        <a:t>Leverage SEO to increase presence and awareness </a:t>
                      </a:r>
                      <a:endParaRPr sz="900" b="1">
                        <a:latin typeface="Arial"/>
                        <a:cs typeface="Arial"/>
                      </a:endParaRPr>
                    </a:p>
                  </a:txBody>
                  <a:tcPr marL="0" marR="0" marT="38100" marB="0">
                    <a:lnB w="28575">
                      <a:solidFill>
                        <a:srgbClr val="000000"/>
                      </a:solidFill>
                      <a:prstDash val="solid"/>
                    </a:lnB>
                    <a:solidFill>
                      <a:srgbClr val="F1F1F1"/>
                    </a:solidFill>
                  </a:tcPr>
                </a:tc>
                <a:tc gridSpan="4">
                  <a:txBody>
                    <a:bodyPr/>
                    <a:lstStyle/>
                    <a:p>
                      <a:pPr>
                        <a:lnSpc>
                          <a:spcPct val="100000"/>
                        </a:lnSpc>
                      </a:pPr>
                      <a:endParaRPr sz="900">
                        <a:latin typeface="Times New Roman"/>
                        <a:cs typeface="Times New Roman"/>
                      </a:endParaRPr>
                    </a:p>
                  </a:txBody>
                  <a:tcPr marL="0" marR="0" marT="0" marB="0">
                    <a:lnR w="9525">
                      <a:solidFill>
                        <a:srgbClr val="7AC5FA"/>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R w="9525">
                      <a:solidFill>
                        <a:srgbClr val="7AC5FA"/>
                      </a:solidFill>
                      <a:prstDash val="solid"/>
                    </a:lnR>
                    <a:lnT w="9525">
                      <a:solidFill>
                        <a:srgbClr val="000000"/>
                      </a:solidFill>
                      <a:prstDash val="solid"/>
                    </a:lnT>
                    <a:lnB w="28575">
                      <a:solidFill>
                        <a:srgbClr val="000000"/>
                      </a:solidFill>
                      <a:prstDash val="solid"/>
                    </a:lnB>
                    <a:solidFill>
                      <a:srgbClr val="FFC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9525">
                      <a:solidFill>
                        <a:srgbClr val="7AC5FA"/>
                      </a:solidFill>
                      <a:prstDash val="solid"/>
                    </a:lnL>
                  </a:tcPr>
                </a:tc>
                <a:extLst>
                  <a:ext uri="{0D108BD9-81ED-4DB2-BD59-A6C34878D82A}">
                    <a16:rowId xmlns:a16="http://schemas.microsoft.com/office/drawing/2014/main" val="10006"/>
                  </a:ext>
                </a:extLst>
              </a:tr>
              <a:tr h="671104">
                <a:tc gridSpan="10">
                  <a:txBody>
                    <a:bodyPr/>
                    <a:lstStyle/>
                    <a:p>
                      <a:pPr marL="157480" indent="-112395">
                        <a:lnSpc>
                          <a:spcPct val="100000"/>
                        </a:lnSpc>
                        <a:spcBef>
                          <a:spcPts val="610"/>
                        </a:spcBef>
                        <a:buClr>
                          <a:srgbClr val="000000"/>
                        </a:buClr>
                        <a:buSzPct val="72727"/>
                        <a:buChar char="•"/>
                        <a:tabLst>
                          <a:tab pos="158115" algn="l"/>
                        </a:tabLst>
                      </a:pPr>
                      <a:r>
                        <a:rPr lang="en-US" sz="900">
                          <a:solidFill>
                            <a:srgbClr val="3B3B3A"/>
                          </a:solidFill>
                          <a:latin typeface="Arial"/>
                          <a:cs typeface="Arial"/>
                        </a:rPr>
                        <a:t>Identify Keywords or proxy words for the product name and product function </a:t>
                      </a:r>
                    </a:p>
                    <a:p>
                      <a:pPr marL="157480" indent="-112395">
                        <a:lnSpc>
                          <a:spcPct val="100000"/>
                        </a:lnSpc>
                        <a:spcBef>
                          <a:spcPts val="200"/>
                        </a:spcBef>
                        <a:buClr>
                          <a:srgbClr val="000000"/>
                        </a:buClr>
                        <a:buSzPct val="72727"/>
                        <a:buChar char="•"/>
                        <a:tabLst>
                          <a:tab pos="158115" algn="l"/>
                        </a:tabLst>
                      </a:pPr>
                      <a:r>
                        <a:rPr lang="en-US" sz="900">
                          <a:solidFill>
                            <a:srgbClr val="3B3B3A"/>
                          </a:solidFill>
                          <a:latin typeface="Arial"/>
                          <a:cs typeface="Arial"/>
                        </a:rPr>
                        <a:t>Develop content on products and </a:t>
                      </a:r>
                    </a:p>
                    <a:p>
                      <a:pPr marL="157480" marR="0" lvl="0" indent="-112395" algn="l" defTabSz="914400" rtl="0" eaLnBrk="1" fontAlgn="auto" latinLnBrk="0" hangingPunct="1">
                        <a:lnSpc>
                          <a:spcPct val="100000"/>
                        </a:lnSpc>
                        <a:spcBef>
                          <a:spcPts val="200"/>
                        </a:spcBef>
                        <a:spcAft>
                          <a:spcPts val="0"/>
                        </a:spcAft>
                        <a:buClr>
                          <a:srgbClr val="000000"/>
                        </a:buClr>
                        <a:buSzPct val="72727"/>
                        <a:buFontTx/>
                        <a:buChar char="•"/>
                        <a:tabLst>
                          <a:tab pos="158115" algn="l"/>
                        </a:tabLst>
                        <a:defRPr/>
                      </a:pPr>
                      <a:r>
                        <a:rPr lang="en-US" sz="900">
                          <a:solidFill>
                            <a:srgbClr val="3B3B3A"/>
                          </a:solidFill>
                          <a:latin typeface="Arial"/>
                          <a:cs typeface="Arial"/>
                        </a:rPr>
                        <a:t>Identify partners for SEO and website development </a:t>
                      </a:r>
                    </a:p>
                  </a:txBody>
                  <a:tcPr marL="0" marR="0" marT="32385" marB="0">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256683">
                <a:tc>
                  <a:txBody>
                    <a:bodyPr/>
                    <a:lstStyle/>
                    <a:p>
                      <a:pPr marL="45720">
                        <a:lnSpc>
                          <a:spcPct val="100000"/>
                        </a:lnSpc>
                        <a:spcBef>
                          <a:spcPts val="415"/>
                        </a:spcBef>
                      </a:pPr>
                      <a:r>
                        <a:rPr lang="en-US" sz="900" b="1" spc="40">
                          <a:solidFill>
                            <a:srgbClr val="3B3B3A"/>
                          </a:solidFill>
                          <a:latin typeface="Arial"/>
                          <a:cs typeface="Arial"/>
                        </a:rPr>
                        <a:t>Distribution Strategy &amp; Next Steps</a:t>
                      </a:r>
                      <a:endParaRPr sz="900">
                        <a:latin typeface="Arial"/>
                        <a:cs typeface="Arial"/>
                      </a:endParaRPr>
                    </a:p>
                  </a:txBody>
                  <a:tcPr marL="0" marR="0" marT="39529" marB="0">
                    <a:lnT w="28575">
                      <a:solidFill>
                        <a:srgbClr val="000000"/>
                      </a:solidFill>
                      <a:prstDash val="solid"/>
                    </a:lnT>
                    <a:lnB w="28575">
                      <a:solidFill>
                        <a:srgbClr val="000000"/>
                      </a:solidFill>
                      <a:prstDash val="solid"/>
                    </a:lnB>
                    <a:solidFill>
                      <a:srgbClr val="F1F1F1"/>
                    </a:solidFill>
                  </a:tcPr>
                </a:tc>
                <a:tc gridSpan="4">
                  <a:txBody>
                    <a:bodyPr/>
                    <a:lstStyle/>
                    <a:p>
                      <a:pPr>
                        <a:lnSpc>
                          <a:spcPct val="100000"/>
                        </a:lnSpc>
                      </a:pPr>
                      <a:endParaRPr sz="900">
                        <a:latin typeface="Times New Roman"/>
                        <a:cs typeface="Times New Roman"/>
                      </a:endParaRPr>
                    </a:p>
                  </a:txBody>
                  <a:tcPr marL="0" marR="0" marT="0" marB="0">
                    <a:lnR w="9525">
                      <a:solidFill>
                        <a:srgbClr val="7AC5FA"/>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R w="9525">
                      <a:solidFill>
                        <a:srgbClr val="7AC5FA"/>
                      </a:solidFill>
                      <a:prstDash val="solid"/>
                    </a:lnR>
                    <a:lnT w="28575">
                      <a:solidFill>
                        <a:srgbClr val="000000"/>
                      </a:solidFill>
                      <a:prstDash val="solid"/>
                    </a:lnT>
                    <a:lnB w="28575">
                      <a:solidFill>
                        <a:srgbClr val="000000"/>
                      </a:solidFill>
                      <a:prstDash val="solid"/>
                    </a:lnB>
                    <a:solidFill>
                      <a:srgbClr val="FFC000"/>
                    </a:solidFill>
                  </a:tcPr>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pPr>
                      <a:endParaRPr sz="900">
                        <a:latin typeface="Times New Roman"/>
                        <a:cs typeface="Times New Roman"/>
                      </a:endParaRPr>
                    </a:p>
                  </a:txBody>
                  <a:tcPr marL="0" marR="0" marT="0" marB="0">
                    <a:lnL w="9525">
                      <a:solidFill>
                        <a:srgbClr val="7AC5FA"/>
                      </a:solidFill>
                      <a:prstDash val="solid"/>
                    </a:lnL>
                    <a:lnT w="28575">
                      <a:solidFill>
                        <a:srgbClr val="000000"/>
                      </a:solidFill>
                      <a:prstDash val="solid"/>
                    </a:lnT>
                    <a:lnB w="2857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8"/>
                  </a:ext>
                </a:extLst>
              </a:tr>
              <a:tr h="653118">
                <a:tc gridSpan="10">
                  <a:txBody>
                    <a:bodyPr/>
                    <a:lstStyle/>
                    <a:p>
                      <a:pPr marL="157480" indent="-112395">
                        <a:lnSpc>
                          <a:spcPct val="100000"/>
                        </a:lnSpc>
                        <a:spcBef>
                          <a:spcPts val="610"/>
                        </a:spcBef>
                        <a:buClr>
                          <a:srgbClr val="000000"/>
                        </a:buClr>
                        <a:buSzPct val="72727"/>
                        <a:buChar char="•"/>
                        <a:tabLst>
                          <a:tab pos="158115" algn="l"/>
                        </a:tabLst>
                      </a:pPr>
                      <a:r>
                        <a:rPr lang="en-US" sz="900">
                          <a:solidFill>
                            <a:srgbClr val="3B3B3A"/>
                          </a:solidFill>
                          <a:latin typeface="Arial"/>
                          <a:cs typeface="Arial"/>
                        </a:rPr>
                        <a:t>Identify major channel partners like HSCA, GPO, and supermarket channels to target a larger audience</a:t>
                      </a:r>
                    </a:p>
                    <a:p>
                      <a:pPr marL="157480" indent="-112395">
                        <a:lnSpc>
                          <a:spcPct val="100000"/>
                        </a:lnSpc>
                        <a:spcBef>
                          <a:spcPts val="610"/>
                        </a:spcBef>
                        <a:buClr>
                          <a:srgbClr val="000000"/>
                        </a:buClr>
                        <a:buSzPct val="72727"/>
                        <a:buChar char="•"/>
                        <a:tabLst>
                          <a:tab pos="158115" algn="l"/>
                        </a:tabLst>
                      </a:pPr>
                      <a:r>
                        <a:rPr lang="en-US" sz="900">
                          <a:solidFill>
                            <a:srgbClr val="3B3B3A"/>
                          </a:solidFill>
                          <a:latin typeface="Arial"/>
                          <a:cs typeface="Arial"/>
                        </a:rPr>
                        <a:t>Identify similar national networks</a:t>
                      </a:r>
                    </a:p>
                    <a:p>
                      <a:pPr marL="157480" indent="-112395">
                        <a:lnSpc>
                          <a:spcPct val="100000"/>
                        </a:lnSpc>
                        <a:spcBef>
                          <a:spcPts val="610"/>
                        </a:spcBef>
                        <a:buClr>
                          <a:srgbClr val="000000"/>
                        </a:buClr>
                        <a:buSzPct val="72727"/>
                        <a:buChar char="•"/>
                        <a:tabLst>
                          <a:tab pos="158115" algn="l"/>
                        </a:tabLst>
                      </a:pPr>
                      <a:endParaRPr sz="900">
                        <a:latin typeface="Arial"/>
                        <a:cs typeface="Arial"/>
                      </a:endParaRPr>
                    </a:p>
                  </a:txBody>
                  <a:tcPr marL="0" marR="0" marT="58103" marB="0">
                    <a:lnT w="28575">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4851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ing">
            <a:extLst>
              <a:ext uri="{FF2B5EF4-FFF2-40B4-BE49-F238E27FC236}">
                <a16:creationId xmlns:a16="http://schemas.microsoft.com/office/drawing/2014/main" id="{81FBED2D-DB93-C344-83F4-BB69519A5FF2}"/>
              </a:ext>
            </a:extLst>
          </p:cNvPr>
          <p:cNvSpPr>
            <a:spLocks noGrp="1"/>
          </p:cNvSpPr>
          <p:nvPr>
            <p:ph type="ctrTitle"/>
          </p:nvPr>
        </p:nvSpPr>
        <p:spPr/>
        <p:txBody>
          <a:bodyPr/>
          <a:lstStyle/>
          <a:p>
            <a:r>
              <a:rPr lang="en-US"/>
              <a:t>Thank You</a:t>
            </a:r>
          </a:p>
        </p:txBody>
      </p:sp>
      <p:sp>
        <p:nvSpPr>
          <p:cNvPr id="3" name="Date">
            <a:extLst>
              <a:ext uri="{FF2B5EF4-FFF2-40B4-BE49-F238E27FC236}">
                <a16:creationId xmlns:a16="http://schemas.microsoft.com/office/drawing/2014/main" id="{0291D3EC-1C9A-C545-B120-947A554EA3E8}"/>
              </a:ext>
            </a:extLst>
          </p:cNvPr>
          <p:cNvSpPr>
            <a:spLocks noGrp="1"/>
          </p:cNvSpPr>
          <p:nvPr>
            <p:ph type="dt" sz="half" idx="10"/>
          </p:nvPr>
        </p:nvSpPr>
        <p:spPr/>
        <p:txBody>
          <a:bodyPr/>
          <a:lstStyle/>
          <a:p>
            <a:fld id="{69E19CAC-2325-1047-B0FD-9C1EACA0A0AE}" type="datetime1">
              <a:rPr lang="en-US" smtClean="0"/>
              <a:t>9/20/2022</a:t>
            </a:fld>
            <a:endParaRPr lang="en-US"/>
          </a:p>
        </p:txBody>
      </p:sp>
      <p:sp>
        <p:nvSpPr>
          <p:cNvPr id="4" name="Slide Number">
            <a:extLst>
              <a:ext uri="{FF2B5EF4-FFF2-40B4-BE49-F238E27FC236}">
                <a16:creationId xmlns:a16="http://schemas.microsoft.com/office/drawing/2014/main" id="{CA4FF764-5A9E-1A47-8A3B-F19D0CD0E388}"/>
              </a:ext>
            </a:extLst>
          </p:cNvPr>
          <p:cNvSpPr>
            <a:spLocks noGrp="1"/>
          </p:cNvSpPr>
          <p:nvPr>
            <p:ph type="sldNum" sz="quarter" idx="12"/>
          </p:nvPr>
        </p:nvSpPr>
        <p:spPr/>
        <p:txBody>
          <a:bodyPr/>
          <a:lstStyle/>
          <a:p>
            <a:fld id="{8A7A6979-0714-4377-B894-6BE4C2D6E202}" type="slidenum">
              <a:rPr lang="en-US" smtClean="0"/>
              <a:pPr/>
              <a:t>12</a:t>
            </a:fld>
            <a:endParaRPr lang="en-US"/>
          </a:p>
        </p:txBody>
      </p:sp>
    </p:spTree>
    <p:extLst>
      <p:ext uri="{BB962C8B-B14F-4D97-AF65-F5344CB8AC3E}">
        <p14:creationId xmlns:p14="http://schemas.microsoft.com/office/powerpoint/2010/main" val="172692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700D2F-522E-C4ED-C00F-D853AD5ED975}"/>
              </a:ext>
            </a:extLst>
          </p:cNvPr>
          <p:cNvSpPr>
            <a:spLocks noGrp="1"/>
          </p:cNvSpPr>
          <p:nvPr>
            <p:ph type="ctrTitle"/>
          </p:nvPr>
        </p:nvSpPr>
        <p:spPr>
          <a:xfrm>
            <a:off x="1016534" y="180806"/>
            <a:ext cx="6925732" cy="512448"/>
          </a:xfrm>
        </p:spPr>
        <p:txBody>
          <a:bodyPr/>
          <a:lstStyle/>
          <a:p>
            <a:r>
              <a:rPr lang="en-US"/>
              <a:t>PROXY PHRASE FOR Therma sleeve</a:t>
            </a:r>
          </a:p>
        </p:txBody>
      </p:sp>
      <p:sp>
        <p:nvSpPr>
          <p:cNvPr id="8" name="Subtitle 7">
            <a:extLst>
              <a:ext uri="{FF2B5EF4-FFF2-40B4-BE49-F238E27FC236}">
                <a16:creationId xmlns:a16="http://schemas.microsoft.com/office/drawing/2014/main" id="{DD73B633-014F-13CE-DB6D-7BF0E1DFABC8}"/>
              </a:ext>
            </a:extLst>
          </p:cNvPr>
          <p:cNvSpPr>
            <a:spLocks noGrp="1"/>
          </p:cNvSpPr>
          <p:nvPr>
            <p:ph type="subTitle" idx="1"/>
          </p:nvPr>
        </p:nvSpPr>
        <p:spPr>
          <a:xfrm>
            <a:off x="877078" y="1055918"/>
            <a:ext cx="7329468" cy="338554"/>
          </a:xfrm>
        </p:spPr>
        <p:txBody>
          <a:bodyPr/>
          <a:lstStyle/>
          <a:p>
            <a:r>
              <a:rPr lang="en-US" sz="1100"/>
              <a:t>Arthritis pain relief has been one of the highest searched terms (29% ) in the past 5 years followed by heat massage(19%) and heating pad(17%). Therma sleeve has emerged as a highly searched product in the past 2 years. </a:t>
            </a:r>
          </a:p>
        </p:txBody>
      </p:sp>
      <p:sp>
        <p:nvSpPr>
          <p:cNvPr id="4" name="Date Placeholder 3">
            <a:extLst>
              <a:ext uri="{FF2B5EF4-FFF2-40B4-BE49-F238E27FC236}">
                <a16:creationId xmlns:a16="http://schemas.microsoft.com/office/drawing/2014/main" id="{90CD20D6-A85A-0A26-7B42-A8A3CC1AA9CB}"/>
              </a:ext>
            </a:extLst>
          </p:cNvPr>
          <p:cNvSpPr>
            <a:spLocks noGrp="1"/>
          </p:cNvSpPr>
          <p:nvPr>
            <p:ph type="dt" sz="half" idx="10"/>
          </p:nvPr>
        </p:nvSpPr>
        <p:spPr/>
        <p:txBody>
          <a:bodyPr/>
          <a:lstStyle/>
          <a:p>
            <a:fld id="{69E19CAC-2325-1047-B0FD-9C1EACA0A0AE}" type="datetime1">
              <a:rPr lang="en-US" smtClean="0"/>
              <a:t>9/20/2022</a:t>
            </a:fld>
            <a:endParaRPr lang="en-US"/>
          </a:p>
        </p:txBody>
      </p:sp>
      <p:sp>
        <p:nvSpPr>
          <p:cNvPr id="5" name="Slide Number Placeholder 4">
            <a:extLst>
              <a:ext uri="{FF2B5EF4-FFF2-40B4-BE49-F238E27FC236}">
                <a16:creationId xmlns:a16="http://schemas.microsoft.com/office/drawing/2014/main" id="{E52E91C8-1F64-E8C6-9412-3AA12288A2D3}"/>
              </a:ext>
            </a:extLst>
          </p:cNvPr>
          <p:cNvSpPr>
            <a:spLocks noGrp="1"/>
          </p:cNvSpPr>
          <p:nvPr>
            <p:ph type="sldNum" sz="quarter" idx="12"/>
          </p:nvPr>
        </p:nvSpPr>
        <p:spPr/>
        <p:txBody>
          <a:bodyPr/>
          <a:lstStyle/>
          <a:p>
            <a:fld id="{8A7A6979-0714-4377-B894-6BE4C2D6E202}" type="slidenum">
              <a:rPr lang="en-US" smtClean="0"/>
              <a:pPr/>
              <a:t>13</a:t>
            </a:fld>
            <a:endParaRPr lang="en-US"/>
          </a:p>
        </p:txBody>
      </p:sp>
      <p:graphicFrame>
        <p:nvGraphicFramePr>
          <p:cNvPr id="15" name="Table 14">
            <a:extLst>
              <a:ext uri="{FF2B5EF4-FFF2-40B4-BE49-F238E27FC236}">
                <a16:creationId xmlns:a16="http://schemas.microsoft.com/office/drawing/2014/main" id="{79323877-0D55-39D3-6F28-434E457D73C5}"/>
              </a:ext>
            </a:extLst>
          </p:cNvPr>
          <p:cNvGraphicFramePr>
            <a:graphicFrameLocks noGrp="1"/>
          </p:cNvGraphicFramePr>
          <p:nvPr>
            <p:extLst>
              <p:ext uri="{D42A27DB-BD31-4B8C-83A1-F6EECF244321}">
                <p14:modId xmlns:p14="http://schemas.microsoft.com/office/powerpoint/2010/main" val="2819143647"/>
              </p:ext>
            </p:extLst>
          </p:nvPr>
        </p:nvGraphicFramePr>
        <p:xfrm>
          <a:off x="807695" y="1672687"/>
          <a:ext cx="3955352" cy="2744721"/>
        </p:xfrm>
        <a:graphic>
          <a:graphicData uri="http://schemas.openxmlformats.org/drawingml/2006/table">
            <a:tbl>
              <a:tblPr firstCol="1" lastCol="1" bandRow="1" bandCol="1">
                <a:tableStyleId>{69CF1AB2-1976-4502-BF36-3FF5EA218861}</a:tableStyleId>
              </a:tblPr>
              <a:tblGrid>
                <a:gridCol w="266714">
                  <a:extLst>
                    <a:ext uri="{9D8B030D-6E8A-4147-A177-3AD203B41FA5}">
                      <a16:colId xmlns:a16="http://schemas.microsoft.com/office/drawing/2014/main" val="3230945937"/>
                    </a:ext>
                  </a:extLst>
                </a:gridCol>
                <a:gridCol w="357106">
                  <a:extLst>
                    <a:ext uri="{9D8B030D-6E8A-4147-A177-3AD203B41FA5}">
                      <a16:colId xmlns:a16="http://schemas.microsoft.com/office/drawing/2014/main" val="241972841"/>
                    </a:ext>
                  </a:extLst>
                </a:gridCol>
                <a:gridCol w="376290">
                  <a:extLst>
                    <a:ext uri="{9D8B030D-6E8A-4147-A177-3AD203B41FA5}">
                      <a16:colId xmlns:a16="http://schemas.microsoft.com/office/drawing/2014/main" val="3044376098"/>
                    </a:ext>
                  </a:extLst>
                </a:gridCol>
                <a:gridCol w="586129">
                  <a:extLst>
                    <a:ext uri="{9D8B030D-6E8A-4147-A177-3AD203B41FA5}">
                      <a16:colId xmlns:a16="http://schemas.microsoft.com/office/drawing/2014/main" val="773170407"/>
                    </a:ext>
                  </a:extLst>
                </a:gridCol>
                <a:gridCol w="446504">
                  <a:extLst>
                    <a:ext uri="{9D8B030D-6E8A-4147-A177-3AD203B41FA5}">
                      <a16:colId xmlns:a16="http://schemas.microsoft.com/office/drawing/2014/main" val="2870496361"/>
                    </a:ext>
                  </a:extLst>
                </a:gridCol>
                <a:gridCol w="610989">
                  <a:extLst>
                    <a:ext uri="{9D8B030D-6E8A-4147-A177-3AD203B41FA5}">
                      <a16:colId xmlns:a16="http://schemas.microsoft.com/office/drawing/2014/main" val="68850184"/>
                    </a:ext>
                  </a:extLst>
                </a:gridCol>
                <a:gridCol w="459067">
                  <a:extLst>
                    <a:ext uri="{9D8B030D-6E8A-4147-A177-3AD203B41FA5}">
                      <a16:colId xmlns:a16="http://schemas.microsoft.com/office/drawing/2014/main" val="3833148582"/>
                    </a:ext>
                  </a:extLst>
                </a:gridCol>
                <a:gridCol w="491857">
                  <a:extLst>
                    <a:ext uri="{9D8B030D-6E8A-4147-A177-3AD203B41FA5}">
                      <a16:colId xmlns:a16="http://schemas.microsoft.com/office/drawing/2014/main" val="2508691957"/>
                    </a:ext>
                  </a:extLst>
                </a:gridCol>
                <a:gridCol w="360696">
                  <a:extLst>
                    <a:ext uri="{9D8B030D-6E8A-4147-A177-3AD203B41FA5}">
                      <a16:colId xmlns:a16="http://schemas.microsoft.com/office/drawing/2014/main" val="718954912"/>
                    </a:ext>
                  </a:extLst>
                </a:gridCol>
              </a:tblGrid>
              <a:tr h="309264">
                <a:tc>
                  <a:txBody>
                    <a:bodyPr/>
                    <a:lstStyle/>
                    <a:p>
                      <a:pPr algn="ctr" fontAlgn="ctr"/>
                      <a:r>
                        <a:rPr lang="en-US" sz="600" b="1" u="none" strike="noStrike">
                          <a:solidFill>
                            <a:sysClr val="windowText" lastClr="000000"/>
                          </a:solidFill>
                          <a:effectLst/>
                        </a:rPr>
                        <a:t>YEAR</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HEATING PAD</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HOT WATER BOTTLE</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ELECTRIC HEATING PAD</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THERMA SLEEVE</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MENSTRUAL CRAMP PAIN RELIEF</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CRAMPS PAIN RELIEF</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ARTHRITIS PAIN RELIEF</a:t>
                      </a:r>
                      <a:endParaRPr lang="en-US" sz="600" b="1" i="0" u="none" strike="noStrike">
                        <a:solidFill>
                          <a:sysClr val="windowText" lastClr="000000"/>
                        </a:solidFill>
                        <a:effectLst/>
                        <a:latin typeface="Calibri" panose="020F0502020204030204" pitchFamily="34" charset="0"/>
                      </a:endParaRPr>
                    </a:p>
                  </a:txBody>
                  <a:tcPr marL="5433" marR="5433" marT="5433" marB="0" anchor="ctr"/>
                </a:tc>
                <a:tc>
                  <a:txBody>
                    <a:bodyPr/>
                    <a:lstStyle/>
                    <a:p>
                      <a:pPr algn="ctr" fontAlgn="ctr"/>
                      <a:r>
                        <a:rPr lang="en-US" sz="600" b="1" u="none" strike="noStrike">
                          <a:solidFill>
                            <a:sysClr val="windowText" lastClr="000000"/>
                          </a:solidFill>
                          <a:effectLst/>
                        </a:rPr>
                        <a:t>HEAT MASSAGE</a:t>
                      </a:r>
                      <a:endParaRPr lang="en-US" sz="600" b="1" i="0" u="none" strike="noStrike">
                        <a:solidFill>
                          <a:sysClr val="windowText" lastClr="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2647601993"/>
                  </a:ext>
                </a:extLst>
              </a:tr>
              <a:tr h="309264">
                <a:tc>
                  <a:txBody>
                    <a:bodyPr/>
                    <a:lstStyle/>
                    <a:p>
                      <a:pPr algn="ctr" fontAlgn="ctr"/>
                      <a:r>
                        <a:rPr lang="en-US" sz="700" b="0" u="none" strike="noStrike">
                          <a:solidFill>
                            <a:srgbClr val="000000"/>
                          </a:solidFill>
                          <a:effectLst/>
                        </a:rPr>
                        <a:t>2017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631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148</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264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547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133</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430</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857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821</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1816779607"/>
                  </a:ext>
                </a:extLst>
              </a:tr>
              <a:tr h="309264">
                <a:tc>
                  <a:txBody>
                    <a:bodyPr/>
                    <a:lstStyle/>
                    <a:p>
                      <a:pPr algn="ctr" fontAlgn="ctr"/>
                      <a:r>
                        <a:rPr lang="en-US" sz="700" b="0" u="none" strike="noStrike">
                          <a:solidFill>
                            <a:srgbClr val="000000"/>
                          </a:solidFill>
                          <a:effectLst/>
                        </a:rPr>
                        <a:t>2018</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1629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679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427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1245</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552</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1517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2721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1853</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2913203835"/>
                  </a:ext>
                </a:extLst>
              </a:tr>
              <a:tr h="309264">
                <a:tc>
                  <a:txBody>
                    <a:bodyPr/>
                    <a:lstStyle/>
                    <a:p>
                      <a:pPr algn="ctr" fontAlgn="ctr"/>
                      <a:r>
                        <a:rPr lang="en-US" sz="700" b="0" u="none" strike="noStrike">
                          <a:solidFill>
                            <a:srgbClr val="000000"/>
                          </a:solidFill>
                          <a:effectLst/>
                        </a:rPr>
                        <a:t>2019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1578</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703</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434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868</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433</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1251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2996</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1876</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4192813582"/>
                  </a:ext>
                </a:extLst>
              </a:tr>
              <a:tr h="309264">
                <a:tc>
                  <a:txBody>
                    <a:bodyPr/>
                    <a:lstStyle/>
                    <a:p>
                      <a:pPr algn="ctr" fontAlgn="ctr"/>
                      <a:r>
                        <a:rPr lang="en-US" sz="700" b="0" u="none" strike="noStrike">
                          <a:solidFill>
                            <a:srgbClr val="000000"/>
                          </a:solidFill>
                          <a:effectLst/>
                        </a:rPr>
                        <a:t>2020</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2057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419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182</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781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660</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1484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3322</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2157</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1263834245"/>
                  </a:ext>
                </a:extLst>
              </a:tr>
              <a:tr h="309264">
                <a:tc>
                  <a:txBody>
                    <a:bodyPr/>
                    <a:lstStyle/>
                    <a:p>
                      <a:pPr algn="ctr" fontAlgn="ctr"/>
                      <a:r>
                        <a:rPr lang="en-US" sz="700" b="0" u="none" strike="noStrike">
                          <a:solidFill>
                            <a:srgbClr val="000000"/>
                          </a:solidFill>
                          <a:effectLst/>
                        </a:rPr>
                        <a:t>2021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2243</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704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517</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784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416</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1554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3679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2686</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2765205724"/>
                  </a:ext>
                </a:extLst>
              </a:tr>
              <a:tr h="309264">
                <a:tc>
                  <a:txBody>
                    <a:bodyPr/>
                    <a:lstStyle/>
                    <a:p>
                      <a:pPr algn="ctr" fontAlgn="ctr"/>
                      <a:r>
                        <a:rPr lang="en-US" sz="700" b="0" u="none" strike="noStrike">
                          <a:solidFill>
                            <a:srgbClr val="000000"/>
                          </a:solidFill>
                          <a:effectLst/>
                        </a:rPr>
                        <a:t>2022</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1292</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500</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391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304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465</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1018</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2716</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1608</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2687027465"/>
                  </a:ext>
                </a:extLst>
              </a:tr>
              <a:tr h="579873">
                <a:tc>
                  <a:txBody>
                    <a:bodyPr/>
                    <a:lstStyle/>
                    <a:p>
                      <a:pPr algn="ctr" fontAlgn="ctr"/>
                      <a:r>
                        <a:rPr lang="en-US" sz="700" b="0" u="none" strike="noStrike">
                          <a:solidFill>
                            <a:srgbClr val="000000"/>
                          </a:solidFill>
                          <a:effectLst/>
                        </a:rPr>
                        <a:t>Grand Total</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9430</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3153</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2215</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4529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2659</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7254</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16291</a:t>
                      </a:r>
                      <a:endParaRPr lang="en-US" sz="700" b="0" i="0" u="none" strike="noStrike">
                        <a:solidFill>
                          <a:srgbClr val="000000"/>
                        </a:solidFill>
                        <a:effectLst/>
                        <a:latin typeface="Calibri" panose="020F0502020204030204" pitchFamily="34" charset="0"/>
                      </a:endParaRPr>
                    </a:p>
                  </a:txBody>
                  <a:tcPr marL="5433" marR="5433" marT="5433" marB="0" anchor="ctr"/>
                </a:tc>
                <a:tc>
                  <a:txBody>
                    <a:bodyPr/>
                    <a:lstStyle/>
                    <a:p>
                      <a:pPr algn="ctr" fontAlgn="ctr"/>
                      <a:r>
                        <a:rPr lang="en-US" sz="700" b="0" u="none" strike="noStrike">
                          <a:solidFill>
                            <a:srgbClr val="000000"/>
                          </a:solidFill>
                          <a:effectLst/>
                        </a:rPr>
                        <a:t>11001</a:t>
                      </a:r>
                      <a:endParaRPr lang="en-US" sz="700" b="0" i="0" u="none" strike="noStrike">
                        <a:solidFill>
                          <a:srgbClr val="000000"/>
                        </a:solidFill>
                        <a:effectLst/>
                        <a:latin typeface="Calibri" panose="020F0502020204030204" pitchFamily="34" charset="0"/>
                      </a:endParaRPr>
                    </a:p>
                  </a:txBody>
                  <a:tcPr marL="5433" marR="5433" marT="5433" marB="0" anchor="ctr"/>
                </a:tc>
                <a:extLst>
                  <a:ext uri="{0D108BD9-81ED-4DB2-BD59-A6C34878D82A}">
                    <a16:rowId xmlns:a16="http://schemas.microsoft.com/office/drawing/2014/main" val="3663321208"/>
                  </a:ext>
                </a:extLst>
              </a:tr>
            </a:tbl>
          </a:graphicData>
        </a:graphic>
      </p:graphicFrame>
      <p:cxnSp>
        <p:nvCxnSpPr>
          <p:cNvPr id="17" name="Straight Connector 16">
            <a:extLst>
              <a:ext uri="{FF2B5EF4-FFF2-40B4-BE49-F238E27FC236}">
                <a16:creationId xmlns:a16="http://schemas.microsoft.com/office/drawing/2014/main" id="{A76B5645-EC73-0A02-24A4-08B67E9FA153}"/>
              </a:ext>
            </a:extLst>
          </p:cNvPr>
          <p:cNvCxnSpPr>
            <a:cxnSpLocks/>
          </p:cNvCxnSpPr>
          <p:nvPr/>
        </p:nvCxnSpPr>
        <p:spPr>
          <a:xfrm>
            <a:off x="4912342" y="1394472"/>
            <a:ext cx="0" cy="482036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71DB004C-04DB-9E82-73FA-2A18A57BB587}"/>
              </a:ext>
            </a:extLst>
          </p:cNvPr>
          <p:cNvGraphicFramePr>
            <a:graphicFrameLocks noGrp="1"/>
          </p:cNvGraphicFramePr>
          <p:nvPr>
            <p:extLst>
              <p:ext uri="{D42A27DB-BD31-4B8C-83A1-F6EECF244321}">
                <p14:modId xmlns:p14="http://schemas.microsoft.com/office/powerpoint/2010/main" val="3274011832"/>
              </p:ext>
            </p:extLst>
          </p:nvPr>
        </p:nvGraphicFramePr>
        <p:xfrm>
          <a:off x="5061638" y="1458438"/>
          <a:ext cx="3683396" cy="4522494"/>
        </p:xfrm>
        <a:graphic>
          <a:graphicData uri="http://schemas.openxmlformats.org/drawingml/2006/table">
            <a:tbl>
              <a:tblPr firstCol="1" lastCol="1" bandRow="1" bandCol="1">
                <a:tableStyleId>{BC89EF96-8CEA-46FF-86C4-4CE0E7609802}</a:tableStyleId>
              </a:tblPr>
              <a:tblGrid>
                <a:gridCol w="565899">
                  <a:extLst>
                    <a:ext uri="{9D8B030D-6E8A-4147-A177-3AD203B41FA5}">
                      <a16:colId xmlns:a16="http://schemas.microsoft.com/office/drawing/2014/main" val="2705150443"/>
                    </a:ext>
                  </a:extLst>
                </a:gridCol>
                <a:gridCol w="540636">
                  <a:extLst>
                    <a:ext uri="{9D8B030D-6E8A-4147-A177-3AD203B41FA5}">
                      <a16:colId xmlns:a16="http://schemas.microsoft.com/office/drawing/2014/main" val="2066722664"/>
                    </a:ext>
                  </a:extLst>
                </a:gridCol>
                <a:gridCol w="444635">
                  <a:extLst>
                    <a:ext uri="{9D8B030D-6E8A-4147-A177-3AD203B41FA5}">
                      <a16:colId xmlns:a16="http://schemas.microsoft.com/office/drawing/2014/main" val="3459490441"/>
                    </a:ext>
                  </a:extLst>
                </a:gridCol>
                <a:gridCol w="361606">
                  <a:extLst>
                    <a:ext uri="{9D8B030D-6E8A-4147-A177-3AD203B41FA5}">
                      <a16:colId xmlns:a16="http://schemas.microsoft.com/office/drawing/2014/main" val="1282025509"/>
                    </a:ext>
                  </a:extLst>
                </a:gridCol>
                <a:gridCol w="664086">
                  <a:extLst>
                    <a:ext uri="{9D8B030D-6E8A-4147-A177-3AD203B41FA5}">
                      <a16:colId xmlns:a16="http://schemas.microsoft.com/office/drawing/2014/main" val="1455719116"/>
                    </a:ext>
                  </a:extLst>
                </a:gridCol>
                <a:gridCol w="616425">
                  <a:extLst>
                    <a:ext uri="{9D8B030D-6E8A-4147-A177-3AD203B41FA5}">
                      <a16:colId xmlns:a16="http://schemas.microsoft.com/office/drawing/2014/main" val="3938486523"/>
                    </a:ext>
                  </a:extLst>
                </a:gridCol>
                <a:gridCol w="490109">
                  <a:extLst>
                    <a:ext uri="{9D8B030D-6E8A-4147-A177-3AD203B41FA5}">
                      <a16:colId xmlns:a16="http://schemas.microsoft.com/office/drawing/2014/main" val="4149759412"/>
                    </a:ext>
                  </a:extLst>
                </a:gridCol>
              </a:tblGrid>
              <a:tr h="165447">
                <a:tc>
                  <a:txBody>
                    <a:bodyPr/>
                    <a:lstStyle/>
                    <a:p>
                      <a:pPr algn="ctr" fontAlgn="b"/>
                      <a:r>
                        <a:rPr lang="en-US" sz="500" b="1" u="none" strike="noStrike">
                          <a:solidFill>
                            <a:schemeClr val="bg1"/>
                          </a:solidFill>
                          <a:effectLst/>
                        </a:rPr>
                        <a:t>Region</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HOT WATER BOTTLE</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HEAT MASSAGE</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HEATING PADS</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ARTHRITIS PAIN RELIEF</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ELECTRIC HEATING PAD</a:t>
                      </a:r>
                      <a:endParaRPr lang="en-US" sz="500" b="1" i="0" u="none" strike="noStrike">
                        <a:solidFill>
                          <a:schemeClr val="bg1"/>
                        </a:solidFill>
                        <a:effectLst/>
                        <a:latin typeface="Calibri" panose="020F0502020204030204" pitchFamily="34" charset="0"/>
                      </a:endParaRPr>
                    </a:p>
                  </a:txBody>
                  <a:tcPr marL="2484" marR="2484" marT="2484" marB="0" anchor="ctr"/>
                </a:tc>
                <a:tc>
                  <a:txBody>
                    <a:bodyPr/>
                    <a:lstStyle/>
                    <a:p>
                      <a:pPr algn="ctr" fontAlgn="b"/>
                      <a:r>
                        <a:rPr lang="en-US" sz="500" b="1" u="none" strike="noStrike">
                          <a:solidFill>
                            <a:schemeClr val="bg1"/>
                          </a:solidFill>
                          <a:effectLst/>
                        </a:rPr>
                        <a:t>AVERAGE</a:t>
                      </a:r>
                      <a:endParaRPr lang="en-US" sz="500" b="1" i="0" u="none" strike="noStrike">
                        <a:solidFill>
                          <a:schemeClr val="bg1"/>
                        </a:solidFill>
                        <a:effectLst/>
                        <a:latin typeface="Calibri" panose="020F0502020204030204" pitchFamily="34" charset="0"/>
                      </a:endParaRPr>
                    </a:p>
                  </a:txBody>
                  <a:tcPr marL="2484" marR="2484" marT="2484" marB="0" anchor="ctr"/>
                </a:tc>
                <a:extLst>
                  <a:ext uri="{0D108BD9-81ED-4DB2-BD59-A6C34878D82A}">
                    <a16:rowId xmlns:a16="http://schemas.microsoft.com/office/drawing/2014/main" val="2000978678"/>
                  </a:ext>
                </a:extLst>
              </a:tr>
              <a:tr h="83832">
                <a:tc>
                  <a:txBody>
                    <a:bodyPr/>
                    <a:lstStyle/>
                    <a:p>
                      <a:pPr algn="ctr" fontAlgn="b"/>
                      <a:r>
                        <a:rPr lang="en-US" sz="500" b="0" u="none" strike="noStrike">
                          <a:solidFill>
                            <a:srgbClr val="000000"/>
                          </a:solidFill>
                          <a:effectLst/>
                        </a:rPr>
                        <a:t>New Jersey</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597659328"/>
                  </a:ext>
                </a:extLst>
              </a:tr>
              <a:tr h="83832">
                <a:tc>
                  <a:txBody>
                    <a:bodyPr/>
                    <a:lstStyle/>
                    <a:p>
                      <a:pPr algn="ctr" fontAlgn="b"/>
                      <a:r>
                        <a:rPr lang="en-US" sz="500" b="0" u="none" strike="noStrike">
                          <a:solidFill>
                            <a:srgbClr val="000000"/>
                          </a:solidFill>
                          <a:effectLst/>
                        </a:rPr>
                        <a:t>Ohio</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312754940"/>
                  </a:ext>
                </a:extLst>
              </a:tr>
              <a:tr h="165447">
                <a:tc>
                  <a:txBody>
                    <a:bodyPr/>
                    <a:lstStyle/>
                    <a:p>
                      <a:pPr algn="ctr" fontAlgn="b"/>
                      <a:r>
                        <a:rPr lang="en-US" sz="500" b="0" u="none" strike="noStrike">
                          <a:solidFill>
                            <a:srgbClr val="000000"/>
                          </a:solidFill>
                          <a:effectLst/>
                        </a:rPr>
                        <a:t>District of Columbia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35234668"/>
                  </a:ext>
                </a:extLst>
              </a:tr>
              <a:tr h="83832">
                <a:tc>
                  <a:txBody>
                    <a:bodyPr/>
                    <a:lstStyle/>
                    <a:p>
                      <a:pPr algn="ctr" fontAlgn="b"/>
                      <a:r>
                        <a:rPr lang="en-US" sz="500" b="0" u="none" strike="noStrike">
                          <a:solidFill>
                            <a:srgbClr val="000000"/>
                          </a:solidFill>
                          <a:effectLst/>
                        </a:rPr>
                        <a:t>Washington</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77</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77336045"/>
                  </a:ext>
                </a:extLst>
              </a:tr>
              <a:tr h="83832">
                <a:tc>
                  <a:txBody>
                    <a:bodyPr/>
                    <a:lstStyle/>
                    <a:p>
                      <a:pPr algn="ctr" fontAlgn="b"/>
                      <a:r>
                        <a:rPr lang="en-US" sz="500" b="0" u="none" strike="noStrike">
                          <a:solidFill>
                            <a:srgbClr val="000000"/>
                          </a:solidFill>
                          <a:effectLst/>
                        </a:rPr>
                        <a:t>Nebraska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928010287"/>
                  </a:ext>
                </a:extLst>
              </a:tr>
              <a:tr h="83832">
                <a:tc>
                  <a:txBody>
                    <a:bodyPr/>
                    <a:lstStyle/>
                    <a:p>
                      <a:pPr algn="ctr" fontAlgn="b"/>
                      <a:r>
                        <a:rPr lang="en-US" sz="500" b="0" u="none" strike="noStrike">
                          <a:solidFill>
                            <a:srgbClr val="000000"/>
                          </a:solidFill>
                          <a:effectLst/>
                        </a:rPr>
                        <a:t>Pennsylvania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306048440"/>
                  </a:ext>
                </a:extLst>
              </a:tr>
              <a:tr h="83832">
                <a:tc>
                  <a:txBody>
                    <a:bodyPr/>
                    <a:lstStyle/>
                    <a:p>
                      <a:pPr algn="ctr" fontAlgn="b"/>
                      <a:r>
                        <a:rPr lang="en-US" sz="500" b="0" u="none" strike="noStrike">
                          <a:solidFill>
                            <a:srgbClr val="000000"/>
                          </a:solidFill>
                          <a:effectLst/>
                        </a:rPr>
                        <a:t>Oregon</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034543701"/>
                  </a:ext>
                </a:extLst>
              </a:tr>
              <a:tr h="83832">
                <a:tc>
                  <a:txBody>
                    <a:bodyPr/>
                    <a:lstStyle/>
                    <a:p>
                      <a:pPr algn="ctr" fontAlgn="b"/>
                      <a:r>
                        <a:rPr lang="en-US" sz="500" b="0" u="none" strike="noStrike">
                          <a:solidFill>
                            <a:srgbClr val="000000"/>
                          </a:solidFill>
                          <a:effectLst/>
                        </a:rPr>
                        <a:t>New York</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305877352"/>
                  </a:ext>
                </a:extLst>
              </a:tr>
              <a:tr h="83832">
                <a:tc>
                  <a:txBody>
                    <a:bodyPr/>
                    <a:lstStyle/>
                    <a:p>
                      <a:pPr algn="ctr" fontAlgn="b"/>
                      <a:r>
                        <a:rPr lang="en-US" sz="500" b="0" u="none" strike="noStrike">
                          <a:solidFill>
                            <a:srgbClr val="000000"/>
                          </a:solidFill>
                          <a:effectLst/>
                        </a:rPr>
                        <a:t>Connecticut</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435736644"/>
                  </a:ext>
                </a:extLst>
              </a:tr>
              <a:tr h="83832">
                <a:tc>
                  <a:txBody>
                    <a:bodyPr/>
                    <a:lstStyle/>
                    <a:p>
                      <a:pPr algn="ctr" fontAlgn="b"/>
                      <a:r>
                        <a:rPr lang="en-US" sz="500" b="0" u="none" strike="noStrike">
                          <a:solidFill>
                            <a:srgbClr val="000000"/>
                          </a:solidFill>
                          <a:effectLst/>
                        </a:rPr>
                        <a:t>Arkansas</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874143925"/>
                  </a:ext>
                </a:extLst>
              </a:tr>
              <a:tr h="83832">
                <a:tc>
                  <a:txBody>
                    <a:bodyPr/>
                    <a:lstStyle/>
                    <a:p>
                      <a:pPr algn="ctr" fontAlgn="b"/>
                      <a:r>
                        <a:rPr lang="en-US" sz="500" b="0" u="none" strike="noStrike">
                          <a:solidFill>
                            <a:srgbClr val="000000"/>
                          </a:solidFill>
                          <a:effectLst/>
                        </a:rPr>
                        <a:t>Wisconsin</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911825489"/>
                  </a:ext>
                </a:extLst>
              </a:tr>
              <a:tr h="83832">
                <a:tc>
                  <a:txBody>
                    <a:bodyPr/>
                    <a:lstStyle/>
                    <a:p>
                      <a:pPr algn="ctr" fontAlgn="b"/>
                      <a:r>
                        <a:rPr lang="en-US" sz="500" b="0" u="none" strike="noStrike">
                          <a:solidFill>
                            <a:srgbClr val="000000"/>
                          </a:solidFill>
                          <a:effectLst/>
                        </a:rPr>
                        <a:t>California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578947122"/>
                  </a:ext>
                </a:extLst>
              </a:tr>
              <a:tr h="83832">
                <a:tc>
                  <a:txBody>
                    <a:bodyPr/>
                    <a:lstStyle/>
                    <a:p>
                      <a:pPr algn="ctr" fontAlgn="b"/>
                      <a:r>
                        <a:rPr lang="en-US" sz="500" b="0" u="none" strike="noStrike">
                          <a:solidFill>
                            <a:srgbClr val="000000"/>
                          </a:solidFill>
                          <a:effectLst/>
                        </a:rPr>
                        <a:t>Utah</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542092934"/>
                  </a:ext>
                </a:extLst>
              </a:tr>
              <a:tr h="83832">
                <a:tc>
                  <a:txBody>
                    <a:bodyPr/>
                    <a:lstStyle/>
                    <a:p>
                      <a:pPr algn="ctr" fontAlgn="b"/>
                      <a:r>
                        <a:rPr lang="en-US" sz="500" b="0" u="none" strike="noStrike">
                          <a:solidFill>
                            <a:srgbClr val="000000"/>
                          </a:solidFill>
                          <a:effectLst/>
                        </a:rPr>
                        <a:t>Mississippi</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66</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58033086"/>
                  </a:ext>
                </a:extLst>
              </a:tr>
              <a:tr h="83832">
                <a:tc>
                  <a:txBody>
                    <a:bodyPr/>
                    <a:lstStyle/>
                    <a:p>
                      <a:pPr algn="ctr" fontAlgn="b"/>
                      <a:r>
                        <a:rPr lang="en-US" sz="500" b="0" u="none" strike="noStrike">
                          <a:solidFill>
                            <a:srgbClr val="000000"/>
                          </a:solidFill>
                          <a:effectLst/>
                        </a:rPr>
                        <a:t>Georgia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006150978"/>
                  </a:ext>
                </a:extLst>
              </a:tr>
              <a:tr h="83832">
                <a:tc>
                  <a:txBody>
                    <a:bodyPr/>
                    <a:lstStyle/>
                    <a:p>
                      <a:pPr algn="ctr" fontAlgn="b"/>
                      <a:r>
                        <a:rPr lang="en-US" sz="500" b="0" u="none" strike="noStrike">
                          <a:solidFill>
                            <a:srgbClr val="000000"/>
                          </a:solidFill>
                          <a:effectLst/>
                        </a:rPr>
                        <a:t>Kentucky</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039635344"/>
                  </a:ext>
                </a:extLst>
              </a:tr>
              <a:tr h="83832">
                <a:tc>
                  <a:txBody>
                    <a:bodyPr/>
                    <a:lstStyle/>
                    <a:p>
                      <a:pPr algn="ctr" fontAlgn="b"/>
                      <a:r>
                        <a:rPr lang="en-US" sz="500" b="0" u="none" strike="noStrike">
                          <a:solidFill>
                            <a:srgbClr val="000000"/>
                          </a:solidFill>
                          <a:effectLst/>
                        </a:rPr>
                        <a:t>South Dakota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682931670"/>
                  </a:ext>
                </a:extLst>
              </a:tr>
              <a:tr h="83832">
                <a:tc>
                  <a:txBody>
                    <a:bodyPr/>
                    <a:lstStyle/>
                    <a:p>
                      <a:pPr algn="ctr" fontAlgn="b"/>
                      <a:r>
                        <a:rPr lang="en-US" sz="500" b="0" u="none" strike="noStrike">
                          <a:solidFill>
                            <a:srgbClr val="000000"/>
                          </a:solidFill>
                          <a:effectLst/>
                        </a:rPr>
                        <a:t>Tennessee</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61</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415791536"/>
                  </a:ext>
                </a:extLst>
              </a:tr>
              <a:tr h="83832">
                <a:tc>
                  <a:txBody>
                    <a:bodyPr/>
                    <a:lstStyle/>
                    <a:p>
                      <a:pPr algn="ctr" fontAlgn="b"/>
                      <a:r>
                        <a:rPr lang="en-US" sz="500" b="0" u="none" strike="noStrike">
                          <a:solidFill>
                            <a:srgbClr val="000000"/>
                          </a:solidFill>
                          <a:effectLst/>
                        </a:rPr>
                        <a:t>Nevada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900353738"/>
                  </a:ext>
                </a:extLst>
              </a:tr>
              <a:tr h="83832">
                <a:tc>
                  <a:txBody>
                    <a:bodyPr/>
                    <a:lstStyle/>
                    <a:p>
                      <a:pPr algn="ctr" fontAlgn="b"/>
                      <a:r>
                        <a:rPr lang="en-US" sz="500" b="0" u="none" strike="noStrike">
                          <a:solidFill>
                            <a:srgbClr val="000000"/>
                          </a:solidFill>
                          <a:effectLst/>
                        </a:rPr>
                        <a:t>Iowa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336912083"/>
                  </a:ext>
                </a:extLst>
              </a:tr>
              <a:tr h="83832">
                <a:tc>
                  <a:txBody>
                    <a:bodyPr/>
                    <a:lstStyle/>
                    <a:p>
                      <a:pPr algn="ctr" fontAlgn="b"/>
                      <a:r>
                        <a:rPr lang="en-US" sz="500" b="0" u="none" strike="noStrike">
                          <a:solidFill>
                            <a:srgbClr val="000000"/>
                          </a:solidFill>
                          <a:effectLst/>
                        </a:rPr>
                        <a:t>Alabama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58225215"/>
                  </a:ext>
                </a:extLst>
              </a:tr>
              <a:tr h="83832">
                <a:tc>
                  <a:txBody>
                    <a:bodyPr/>
                    <a:lstStyle/>
                    <a:p>
                      <a:pPr algn="ctr" fontAlgn="b"/>
                      <a:r>
                        <a:rPr lang="en-US" sz="500" b="0" u="none" strike="noStrike">
                          <a:solidFill>
                            <a:srgbClr val="000000"/>
                          </a:solidFill>
                          <a:effectLst/>
                        </a:rPr>
                        <a:t>Louisiana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616527160"/>
                  </a:ext>
                </a:extLst>
              </a:tr>
              <a:tr h="83832">
                <a:tc>
                  <a:txBody>
                    <a:bodyPr/>
                    <a:lstStyle/>
                    <a:p>
                      <a:pPr algn="ctr" fontAlgn="b"/>
                      <a:r>
                        <a:rPr lang="en-US" sz="500" b="0" u="none" strike="noStrike">
                          <a:solidFill>
                            <a:srgbClr val="000000"/>
                          </a:solidFill>
                          <a:effectLst/>
                        </a:rPr>
                        <a:t>Michigan</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59</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551897090"/>
                  </a:ext>
                </a:extLst>
              </a:tr>
              <a:tr h="83832">
                <a:tc>
                  <a:txBody>
                    <a:bodyPr/>
                    <a:lstStyle/>
                    <a:p>
                      <a:pPr algn="ctr" fontAlgn="b"/>
                      <a:r>
                        <a:rPr lang="en-US" sz="500" b="0" u="none" strike="noStrike">
                          <a:solidFill>
                            <a:srgbClr val="000000"/>
                          </a:solidFill>
                          <a:effectLst/>
                        </a:rPr>
                        <a:t>Virginia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58</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784192549"/>
                  </a:ext>
                </a:extLst>
              </a:tr>
              <a:tr h="83832">
                <a:tc>
                  <a:txBody>
                    <a:bodyPr/>
                    <a:lstStyle/>
                    <a:p>
                      <a:pPr algn="ctr" fontAlgn="b"/>
                      <a:r>
                        <a:rPr lang="en-US" sz="500" b="0" u="none" strike="noStrike">
                          <a:solidFill>
                            <a:srgbClr val="000000"/>
                          </a:solidFill>
                          <a:effectLst/>
                        </a:rPr>
                        <a:t>North Carolina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810490272"/>
                  </a:ext>
                </a:extLst>
              </a:tr>
              <a:tr h="83832">
                <a:tc>
                  <a:txBody>
                    <a:bodyPr/>
                    <a:lstStyle/>
                    <a:p>
                      <a:pPr algn="ctr" fontAlgn="b"/>
                      <a:r>
                        <a:rPr lang="en-US" sz="500" b="0" u="none" strike="noStrike">
                          <a:solidFill>
                            <a:srgbClr val="000000"/>
                          </a:solidFill>
                          <a:effectLst/>
                        </a:rPr>
                        <a:t>Missouri</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55</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054481925"/>
                  </a:ext>
                </a:extLst>
              </a:tr>
              <a:tr h="83832">
                <a:tc>
                  <a:txBody>
                    <a:bodyPr/>
                    <a:lstStyle/>
                    <a:p>
                      <a:pPr algn="ctr" fontAlgn="b"/>
                      <a:r>
                        <a:rPr lang="en-US" sz="500" b="0" u="none" strike="noStrike">
                          <a:solidFill>
                            <a:srgbClr val="000000"/>
                          </a:solidFill>
                          <a:effectLst/>
                        </a:rPr>
                        <a:t>Alaska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55</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456332245"/>
                  </a:ext>
                </a:extLst>
              </a:tr>
              <a:tr h="83832">
                <a:tc>
                  <a:txBody>
                    <a:bodyPr/>
                    <a:lstStyle/>
                    <a:p>
                      <a:pPr algn="ctr" fontAlgn="b"/>
                      <a:r>
                        <a:rPr lang="en-US" sz="500" b="0" u="none" strike="noStrike">
                          <a:solidFill>
                            <a:srgbClr val="000000"/>
                          </a:solidFill>
                          <a:effectLst/>
                        </a:rPr>
                        <a:t>Illinois</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44821687"/>
                  </a:ext>
                </a:extLst>
              </a:tr>
              <a:tr h="83832">
                <a:tc>
                  <a:txBody>
                    <a:bodyPr/>
                    <a:lstStyle/>
                    <a:p>
                      <a:pPr algn="ctr" fontAlgn="b"/>
                      <a:r>
                        <a:rPr lang="en-US" sz="500" b="0" u="none" strike="noStrike">
                          <a:solidFill>
                            <a:srgbClr val="000000"/>
                          </a:solidFill>
                          <a:effectLst/>
                        </a:rPr>
                        <a:t>South Carolina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52</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31924350"/>
                  </a:ext>
                </a:extLst>
              </a:tr>
              <a:tr h="83832">
                <a:tc>
                  <a:txBody>
                    <a:bodyPr/>
                    <a:lstStyle/>
                    <a:p>
                      <a:pPr algn="ctr" fontAlgn="b"/>
                      <a:r>
                        <a:rPr lang="en-US" sz="500" b="0" u="none" strike="noStrike">
                          <a:solidFill>
                            <a:srgbClr val="000000"/>
                          </a:solidFill>
                          <a:effectLst/>
                        </a:rPr>
                        <a:t>North Dakota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52</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023943265"/>
                  </a:ext>
                </a:extLst>
              </a:tr>
              <a:tr h="83832">
                <a:tc>
                  <a:txBody>
                    <a:bodyPr/>
                    <a:lstStyle/>
                    <a:p>
                      <a:pPr algn="ctr" fontAlgn="b"/>
                      <a:r>
                        <a:rPr lang="en-US" sz="500" b="0" u="none" strike="noStrike">
                          <a:solidFill>
                            <a:srgbClr val="000000"/>
                          </a:solidFill>
                          <a:effectLst/>
                        </a:rPr>
                        <a:t>New Hampshire</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51</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560044024"/>
                  </a:ext>
                </a:extLst>
              </a:tr>
              <a:tr h="83832">
                <a:tc>
                  <a:txBody>
                    <a:bodyPr/>
                    <a:lstStyle/>
                    <a:p>
                      <a:pPr algn="ctr" fontAlgn="b"/>
                      <a:r>
                        <a:rPr lang="en-US" sz="500" b="0" u="none" strike="noStrike">
                          <a:solidFill>
                            <a:srgbClr val="000000"/>
                          </a:solidFill>
                          <a:effectLst/>
                        </a:rPr>
                        <a:t>West Virginia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48</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353026412"/>
                  </a:ext>
                </a:extLst>
              </a:tr>
              <a:tr h="83832">
                <a:tc>
                  <a:txBody>
                    <a:bodyPr/>
                    <a:lstStyle/>
                    <a:p>
                      <a:pPr algn="ctr" fontAlgn="b"/>
                      <a:r>
                        <a:rPr lang="en-US" sz="500" b="0" u="none" strike="noStrike">
                          <a:solidFill>
                            <a:srgbClr val="000000"/>
                          </a:solidFill>
                          <a:effectLst/>
                        </a:rPr>
                        <a:t>Delaware</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45</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74717004"/>
                  </a:ext>
                </a:extLst>
              </a:tr>
              <a:tr h="83832">
                <a:tc>
                  <a:txBody>
                    <a:bodyPr/>
                    <a:lstStyle/>
                    <a:p>
                      <a:pPr algn="ctr" fontAlgn="b"/>
                      <a:r>
                        <a:rPr lang="en-US" sz="500" b="0" u="none" strike="noStrike">
                          <a:solidFill>
                            <a:srgbClr val="000000"/>
                          </a:solidFill>
                          <a:effectLst/>
                        </a:rPr>
                        <a:t>Florida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44</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677570412"/>
                  </a:ext>
                </a:extLst>
              </a:tr>
              <a:tr h="83832">
                <a:tc>
                  <a:txBody>
                    <a:bodyPr/>
                    <a:lstStyle/>
                    <a:p>
                      <a:pPr algn="ctr" fontAlgn="b"/>
                      <a:r>
                        <a:rPr lang="en-US" sz="500" b="0" u="none" strike="noStrike">
                          <a:solidFill>
                            <a:srgbClr val="000000"/>
                          </a:solidFill>
                          <a:effectLst/>
                        </a:rPr>
                        <a:t>New Mexico</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002536986"/>
                  </a:ext>
                </a:extLst>
              </a:tr>
              <a:tr h="83832">
                <a:tc>
                  <a:txBody>
                    <a:bodyPr/>
                    <a:lstStyle/>
                    <a:p>
                      <a:pPr algn="ctr" fontAlgn="b"/>
                      <a:r>
                        <a:rPr lang="en-US" sz="500" b="0" u="none" strike="noStrike">
                          <a:solidFill>
                            <a:srgbClr val="000000"/>
                          </a:solidFill>
                          <a:effectLst/>
                        </a:rPr>
                        <a:t>Vermont</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40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790982607"/>
                  </a:ext>
                </a:extLst>
              </a:tr>
              <a:tr h="83832">
                <a:tc>
                  <a:txBody>
                    <a:bodyPr/>
                    <a:lstStyle/>
                    <a:p>
                      <a:pPr algn="ctr" fontAlgn="b"/>
                      <a:r>
                        <a:rPr lang="en-US" sz="500" b="0" u="none" strike="noStrike">
                          <a:solidFill>
                            <a:srgbClr val="000000"/>
                          </a:solidFill>
                          <a:effectLst/>
                        </a:rPr>
                        <a:t>Maine</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36</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334071548"/>
                  </a:ext>
                </a:extLst>
              </a:tr>
              <a:tr h="83832">
                <a:tc>
                  <a:txBody>
                    <a:bodyPr/>
                    <a:lstStyle/>
                    <a:p>
                      <a:pPr algn="ctr" fontAlgn="b"/>
                      <a:r>
                        <a:rPr lang="en-US" sz="500" b="0" u="none" strike="noStrike">
                          <a:solidFill>
                            <a:srgbClr val="000000"/>
                          </a:solidFill>
                          <a:effectLst/>
                        </a:rPr>
                        <a:t>Massachusetts</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97</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119646485"/>
                  </a:ext>
                </a:extLst>
              </a:tr>
              <a:tr h="83832">
                <a:tc>
                  <a:txBody>
                    <a:bodyPr/>
                    <a:lstStyle/>
                    <a:p>
                      <a:pPr algn="ctr" fontAlgn="b"/>
                      <a:r>
                        <a:rPr lang="en-US" sz="500" b="0" u="none" strike="noStrike">
                          <a:solidFill>
                            <a:srgbClr val="000000"/>
                          </a:solidFill>
                          <a:effectLst/>
                        </a:rPr>
                        <a:t>Kansas</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69</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31</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347470343"/>
                  </a:ext>
                </a:extLst>
              </a:tr>
              <a:tr h="83832">
                <a:tc>
                  <a:txBody>
                    <a:bodyPr/>
                    <a:lstStyle/>
                    <a:p>
                      <a:pPr algn="ctr" fontAlgn="b"/>
                      <a:r>
                        <a:rPr lang="en-US" sz="500" b="0" u="none" strike="noStrike">
                          <a:solidFill>
                            <a:srgbClr val="000000"/>
                          </a:solidFill>
                          <a:effectLst/>
                        </a:rPr>
                        <a:t>Colorado</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31</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93312528"/>
                  </a:ext>
                </a:extLst>
              </a:tr>
              <a:tr h="83832">
                <a:tc>
                  <a:txBody>
                    <a:bodyPr/>
                    <a:lstStyle/>
                    <a:p>
                      <a:pPr algn="ctr" fontAlgn="b"/>
                      <a:r>
                        <a:rPr lang="en-US" sz="500" b="0" u="none" strike="noStrike">
                          <a:solidFill>
                            <a:srgbClr val="000000"/>
                          </a:solidFill>
                          <a:effectLst/>
                        </a:rPr>
                        <a:t>Texas</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93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31</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579724908"/>
                  </a:ext>
                </a:extLst>
              </a:tr>
              <a:tr h="83832">
                <a:tc>
                  <a:txBody>
                    <a:bodyPr/>
                    <a:lstStyle/>
                    <a:p>
                      <a:pPr algn="ctr" fontAlgn="b"/>
                      <a:r>
                        <a:rPr lang="en-US" sz="500" b="0" u="none" strike="noStrike">
                          <a:solidFill>
                            <a:srgbClr val="000000"/>
                          </a:solidFill>
                          <a:effectLst/>
                        </a:rPr>
                        <a:t>Minnesota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73</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745211687"/>
                  </a:ext>
                </a:extLst>
              </a:tr>
              <a:tr h="83832">
                <a:tc>
                  <a:txBody>
                    <a:bodyPr/>
                    <a:lstStyle/>
                    <a:p>
                      <a:pPr algn="ctr" fontAlgn="b"/>
                      <a:r>
                        <a:rPr lang="en-US" sz="500" b="0" u="none" strike="noStrike">
                          <a:solidFill>
                            <a:srgbClr val="000000"/>
                          </a:solidFill>
                          <a:effectLst/>
                        </a:rPr>
                        <a:t>Indiana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84</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30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172427855"/>
                  </a:ext>
                </a:extLst>
              </a:tr>
              <a:tr h="83832">
                <a:tc>
                  <a:txBody>
                    <a:bodyPr/>
                    <a:lstStyle/>
                    <a:p>
                      <a:pPr algn="ctr" fontAlgn="b"/>
                      <a:r>
                        <a:rPr lang="en-US" sz="500" b="0" u="none" strike="noStrike">
                          <a:solidFill>
                            <a:srgbClr val="000000"/>
                          </a:solidFill>
                          <a:effectLst/>
                        </a:rPr>
                        <a:t>Hawaii</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78</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29</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914966302"/>
                  </a:ext>
                </a:extLst>
              </a:tr>
              <a:tr h="83832">
                <a:tc>
                  <a:txBody>
                    <a:bodyPr/>
                    <a:lstStyle/>
                    <a:p>
                      <a:pPr algn="ctr" fontAlgn="b"/>
                      <a:r>
                        <a:rPr lang="en-US" sz="500" b="0" u="none" strike="noStrike">
                          <a:solidFill>
                            <a:srgbClr val="000000"/>
                          </a:solidFill>
                          <a:effectLst/>
                        </a:rPr>
                        <a:t>Rhode Island</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100</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20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2051391924"/>
                  </a:ext>
                </a:extLst>
              </a:tr>
              <a:tr h="83832">
                <a:tc>
                  <a:txBody>
                    <a:bodyPr/>
                    <a:lstStyle/>
                    <a:p>
                      <a:pPr algn="ctr" fontAlgn="b"/>
                      <a:r>
                        <a:rPr lang="en-US" sz="500" b="0" u="none" strike="noStrike">
                          <a:solidFill>
                            <a:srgbClr val="000000"/>
                          </a:solidFill>
                          <a:effectLst/>
                        </a:rPr>
                        <a:t>Maryland</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86</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17</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593012353"/>
                  </a:ext>
                </a:extLst>
              </a:tr>
              <a:tr h="83832">
                <a:tc>
                  <a:txBody>
                    <a:bodyPr/>
                    <a:lstStyle/>
                    <a:p>
                      <a:pPr algn="ctr" fontAlgn="b"/>
                      <a:r>
                        <a:rPr lang="en-US" sz="500" b="0" u="none" strike="noStrike">
                          <a:solidFill>
                            <a:srgbClr val="000000"/>
                          </a:solidFill>
                          <a:effectLst/>
                        </a:rPr>
                        <a:t>Arizona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65</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13</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558952834"/>
                  </a:ext>
                </a:extLst>
              </a:tr>
              <a:tr h="83832">
                <a:tc>
                  <a:txBody>
                    <a:bodyPr/>
                    <a:lstStyle/>
                    <a:p>
                      <a:pPr algn="ctr" fontAlgn="b"/>
                      <a:r>
                        <a:rPr lang="en-US" sz="500" b="0" u="none" strike="noStrike">
                          <a:solidFill>
                            <a:srgbClr val="000000"/>
                          </a:solidFill>
                          <a:effectLst/>
                        </a:rPr>
                        <a:t>Idaho</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61</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12</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362132250"/>
                  </a:ext>
                </a:extLst>
              </a:tr>
              <a:tr h="83832">
                <a:tc>
                  <a:txBody>
                    <a:bodyPr/>
                    <a:lstStyle/>
                    <a:p>
                      <a:pPr algn="ctr" fontAlgn="b"/>
                      <a:r>
                        <a:rPr lang="en-US" sz="500" b="0" u="none" strike="noStrike">
                          <a:solidFill>
                            <a:srgbClr val="000000"/>
                          </a:solidFill>
                          <a:effectLst/>
                        </a:rPr>
                        <a:t>Oklahoma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52</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10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4258672113"/>
                  </a:ext>
                </a:extLst>
              </a:tr>
              <a:tr h="83832">
                <a:tc>
                  <a:txBody>
                    <a:bodyPr/>
                    <a:lstStyle/>
                    <a:p>
                      <a:pPr algn="ctr" fontAlgn="b"/>
                      <a:r>
                        <a:rPr lang="en-US" sz="500" b="0" u="none" strike="noStrike">
                          <a:solidFill>
                            <a:srgbClr val="000000"/>
                          </a:solidFill>
                          <a:effectLst/>
                        </a:rPr>
                        <a:t>Montana</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r>
                        <a:rPr lang="en-US" sz="500" b="0" u="none" strike="noStrike">
                          <a:solidFill>
                            <a:srgbClr val="000000"/>
                          </a:solidFill>
                          <a:effectLst/>
                        </a:rPr>
                        <a:t>0</a:t>
                      </a:r>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3851787262"/>
                  </a:ext>
                </a:extLst>
              </a:tr>
              <a:tr h="83832">
                <a:tc>
                  <a:txBody>
                    <a:bodyPr/>
                    <a:lstStyle/>
                    <a:p>
                      <a:pPr algn="ctr" fontAlgn="b"/>
                      <a:r>
                        <a:rPr lang="en-US" sz="500" b="0" u="none" strike="noStrike">
                          <a:solidFill>
                            <a:srgbClr val="000000"/>
                          </a:solidFill>
                          <a:effectLst/>
                        </a:rPr>
                        <a:t>Wyoming</a:t>
                      </a:r>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tc>
                  <a:txBody>
                    <a:bodyPr/>
                    <a:lstStyle/>
                    <a:p>
                      <a:pPr algn="ctr" fontAlgn="b"/>
                      <a:endParaRPr lang="en-US" sz="500" b="0" i="0" u="none" strike="noStrike">
                        <a:solidFill>
                          <a:srgbClr val="000000"/>
                        </a:solidFill>
                        <a:effectLst/>
                        <a:latin typeface="Calibri" panose="020F0502020204030204" pitchFamily="34" charset="0"/>
                      </a:endParaRPr>
                    </a:p>
                  </a:txBody>
                  <a:tcPr marL="2484" marR="2484" marT="2484" marB="0" anchor="b"/>
                </a:tc>
                <a:extLst>
                  <a:ext uri="{0D108BD9-81ED-4DB2-BD59-A6C34878D82A}">
                    <a16:rowId xmlns:a16="http://schemas.microsoft.com/office/drawing/2014/main" val="1264474121"/>
                  </a:ext>
                </a:extLst>
              </a:tr>
            </a:tbl>
          </a:graphicData>
        </a:graphic>
      </p:graphicFrame>
    </p:spTree>
    <p:extLst>
      <p:ext uri="{BB962C8B-B14F-4D97-AF65-F5344CB8AC3E}">
        <p14:creationId xmlns:p14="http://schemas.microsoft.com/office/powerpoint/2010/main" val="3241075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7BA2-AAF1-4DF4-52A5-90AE7B0108D3}"/>
              </a:ext>
            </a:extLst>
          </p:cNvPr>
          <p:cNvSpPr>
            <a:spLocks noGrp="1"/>
          </p:cNvSpPr>
          <p:nvPr>
            <p:ph type="ctrTitle"/>
          </p:nvPr>
        </p:nvSpPr>
        <p:spPr>
          <a:xfrm>
            <a:off x="1128502" y="-482"/>
            <a:ext cx="6903857" cy="498598"/>
          </a:xfrm>
        </p:spPr>
        <p:txBody>
          <a:bodyPr/>
          <a:lstStyle/>
          <a:p>
            <a:r>
              <a:rPr lang="en-US">
                <a:latin typeface="Acumin Pro ExtraCondensed"/>
              </a:rPr>
              <a:t>Competitive landscape</a:t>
            </a:r>
            <a:endParaRPr lang="en-US"/>
          </a:p>
        </p:txBody>
      </p:sp>
      <p:sp>
        <p:nvSpPr>
          <p:cNvPr id="3" name="Subtitle 2">
            <a:extLst>
              <a:ext uri="{FF2B5EF4-FFF2-40B4-BE49-F238E27FC236}">
                <a16:creationId xmlns:a16="http://schemas.microsoft.com/office/drawing/2014/main" id="{90F9D2E4-F005-29F7-9987-3A18B100F72E}"/>
              </a:ext>
            </a:extLst>
          </p:cNvPr>
          <p:cNvSpPr>
            <a:spLocks noGrp="1"/>
          </p:cNvSpPr>
          <p:nvPr>
            <p:ph type="subTitle" idx="1"/>
          </p:nvPr>
        </p:nvSpPr>
        <p:spPr>
          <a:xfrm>
            <a:off x="914397" y="1002210"/>
            <a:ext cx="7557796" cy="1107996"/>
          </a:xfrm>
        </p:spPr>
        <p:txBody>
          <a:bodyPr/>
          <a:lstStyle/>
          <a:p>
            <a:r>
              <a:rPr lang="en-US" sz="1200" b="0">
                <a:latin typeface="Gill Sans MT"/>
              </a:rPr>
              <a:t>After going through several sources with top microwavable heat pad products, we could discern that the top-selling categories are </a:t>
            </a:r>
            <a:r>
              <a:rPr lang="en-US" sz="1200" b="0" i="1">
                <a:latin typeface="Gill Sans MT"/>
              </a:rPr>
              <a:t>Multipurpose</a:t>
            </a:r>
            <a:r>
              <a:rPr lang="en-US" sz="1200" b="0">
                <a:latin typeface="Gill Sans MT"/>
              </a:rPr>
              <a:t>, and </a:t>
            </a:r>
            <a:r>
              <a:rPr lang="en-US" sz="1200" b="0" i="1">
                <a:latin typeface="Gill Sans MT"/>
              </a:rPr>
              <a:t>Neck Shoulder, and Back.  The top five sellers are </a:t>
            </a:r>
            <a:r>
              <a:rPr lang="en-US" sz="1200" b="0" i="1" err="1">
                <a:latin typeface="Gill Sans MT"/>
              </a:rPr>
              <a:t>Suzzipad</a:t>
            </a:r>
            <a:r>
              <a:rPr lang="en-US" sz="1200" b="0" i="1">
                <a:latin typeface="Gill Sans MT"/>
              </a:rPr>
              <a:t>, UNCN, </a:t>
            </a:r>
            <a:r>
              <a:rPr lang="en-US" sz="1200" b="0" i="1" err="1">
                <a:latin typeface="Gill Sans MT"/>
              </a:rPr>
              <a:t>Atsuwell</a:t>
            </a:r>
            <a:r>
              <a:rPr lang="en-US" sz="1200" b="0" i="1">
                <a:latin typeface="Gill Sans MT"/>
              </a:rPr>
              <a:t>, </a:t>
            </a:r>
            <a:r>
              <a:rPr lang="en-US" sz="1200" b="0" i="1" err="1">
                <a:latin typeface="Gill Sans MT"/>
              </a:rPr>
              <a:t>TheraPAQ</a:t>
            </a:r>
            <a:r>
              <a:rPr lang="en-US" sz="1200" b="0" i="1">
                <a:latin typeface="Gill Sans MT"/>
              </a:rPr>
              <a:t>, REVIX.</a:t>
            </a:r>
            <a:r>
              <a:rPr lang="en-US" sz="1200" i="1">
                <a:latin typeface="Gill Sans MT"/>
              </a:rPr>
              <a:t> T</a:t>
            </a:r>
            <a:r>
              <a:rPr lang="en-US" sz="1200" b="0">
                <a:latin typeface="Gill Sans MT"/>
              </a:rPr>
              <a:t>hese brands different heating materials like flaxseed, millets, and clay beads or herb blends as their heating element except </a:t>
            </a:r>
            <a:r>
              <a:rPr lang="en-US" sz="1200" b="0" err="1">
                <a:latin typeface="Gill Sans MT"/>
              </a:rPr>
              <a:t>TheraPAQ</a:t>
            </a:r>
            <a:r>
              <a:rPr lang="en-US" sz="1200" b="0">
                <a:latin typeface="Gill Sans MT"/>
              </a:rPr>
              <a:t> which uses a Non-toxic gel.  Grains like flaxseeds and millets have better heat retention than rice, and also conform to the affected area more readily than rice.  Also, the top brands use materials like polar fleece, mink, and breathable polyester for a comforting feel.</a:t>
            </a:r>
            <a:endParaRPr lang="en-US"/>
          </a:p>
        </p:txBody>
      </p:sp>
      <p:sp>
        <p:nvSpPr>
          <p:cNvPr id="5" name="Date Placeholder 4">
            <a:extLst>
              <a:ext uri="{FF2B5EF4-FFF2-40B4-BE49-F238E27FC236}">
                <a16:creationId xmlns:a16="http://schemas.microsoft.com/office/drawing/2014/main" id="{A4670FB9-7E9D-34B4-EC68-DB97BB033B65}"/>
              </a:ext>
            </a:extLst>
          </p:cNvPr>
          <p:cNvSpPr>
            <a:spLocks noGrp="1"/>
          </p:cNvSpPr>
          <p:nvPr>
            <p:ph type="dt" sz="half" idx="10"/>
          </p:nvPr>
        </p:nvSpPr>
        <p:spPr/>
        <p:txBody>
          <a:bodyPr/>
          <a:lstStyle/>
          <a:p>
            <a:fld id="{93C70D44-4D52-E745-B943-20C0DA58653C}" type="datetime1">
              <a:rPr lang="en-US" smtClean="0"/>
              <a:t>9/20/2022</a:t>
            </a:fld>
            <a:endParaRPr lang="en-US"/>
          </a:p>
        </p:txBody>
      </p:sp>
      <p:sp>
        <p:nvSpPr>
          <p:cNvPr id="6" name="Slide Number Placeholder 5">
            <a:extLst>
              <a:ext uri="{FF2B5EF4-FFF2-40B4-BE49-F238E27FC236}">
                <a16:creationId xmlns:a16="http://schemas.microsoft.com/office/drawing/2014/main" id="{DBD37FB4-A499-4FF1-F8F2-76BD8D678549}"/>
              </a:ext>
            </a:extLst>
          </p:cNvPr>
          <p:cNvSpPr>
            <a:spLocks noGrp="1"/>
          </p:cNvSpPr>
          <p:nvPr>
            <p:ph type="sldNum" sz="quarter" idx="12"/>
          </p:nvPr>
        </p:nvSpPr>
        <p:spPr/>
        <p:txBody>
          <a:bodyPr/>
          <a:lstStyle/>
          <a:p>
            <a:fld id="{8A7A6979-0714-4377-B894-6BE4C2D6E202}" type="slidenum">
              <a:rPr lang="en-US" smtClean="0"/>
              <a:pPr/>
              <a:t>14</a:t>
            </a:fld>
            <a:endParaRPr lang="en-US"/>
          </a:p>
        </p:txBody>
      </p:sp>
      <p:pic>
        <p:nvPicPr>
          <p:cNvPr id="12" name="Picture 11">
            <a:extLst>
              <a:ext uri="{FF2B5EF4-FFF2-40B4-BE49-F238E27FC236}">
                <a16:creationId xmlns:a16="http://schemas.microsoft.com/office/drawing/2014/main" id="{365C6BC9-490D-9863-8704-F2895C9073FF}"/>
              </a:ext>
            </a:extLst>
          </p:cNvPr>
          <p:cNvPicPr>
            <a:picLocks noChangeAspect="1"/>
          </p:cNvPicPr>
          <p:nvPr/>
        </p:nvPicPr>
        <p:blipFill>
          <a:blip r:embed="rId2"/>
          <a:stretch>
            <a:fillRect/>
          </a:stretch>
        </p:blipFill>
        <p:spPr>
          <a:xfrm>
            <a:off x="1170741" y="2286549"/>
            <a:ext cx="6802518" cy="3491440"/>
          </a:xfrm>
          <a:prstGeom prst="rect">
            <a:avLst/>
          </a:prstGeom>
        </p:spPr>
      </p:pic>
    </p:spTree>
    <p:extLst>
      <p:ext uri="{BB962C8B-B14F-4D97-AF65-F5344CB8AC3E}">
        <p14:creationId xmlns:p14="http://schemas.microsoft.com/office/powerpoint/2010/main" val="93930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82BB-DFCC-B7C8-C575-39F29D5FCEA8}"/>
              </a:ext>
            </a:extLst>
          </p:cNvPr>
          <p:cNvSpPr>
            <a:spLocks noGrp="1"/>
          </p:cNvSpPr>
          <p:nvPr>
            <p:ph type="ctrTitle"/>
          </p:nvPr>
        </p:nvSpPr>
        <p:spPr/>
        <p:txBody>
          <a:bodyPr/>
          <a:lstStyle/>
          <a:p>
            <a:r>
              <a:rPr lang="en-US"/>
              <a:t>SWOT Analysis</a:t>
            </a:r>
          </a:p>
        </p:txBody>
      </p:sp>
      <p:sp>
        <p:nvSpPr>
          <p:cNvPr id="6" name="Date Placeholder 5">
            <a:extLst>
              <a:ext uri="{FF2B5EF4-FFF2-40B4-BE49-F238E27FC236}">
                <a16:creationId xmlns:a16="http://schemas.microsoft.com/office/drawing/2014/main" id="{9B5A11BA-E6CD-145D-7A89-111E96F05311}"/>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98A80C3E-2400-BD4E-4F48-C222E878215F}"/>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5" name="Picture 8" descr="Icon&#10;&#10;Description automatically generated">
            <a:extLst>
              <a:ext uri="{FF2B5EF4-FFF2-40B4-BE49-F238E27FC236}">
                <a16:creationId xmlns:a16="http://schemas.microsoft.com/office/drawing/2014/main" id="{040BCB9B-659F-973C-7A86-158EDDA32F41}"/>
              </a:ext>
            </a:extLst>
          </p:cNvPr>
          <p:cNvPicPr>
            <a:picLocks noChangeAspect="1"/>
          </p:cNvPicPr>
          <p:nvPr/>
        </p:nvPicPr>
        <p:blipFill>
          <a:blip r:embed="rId2"/>
          <a:stretch>
            <a:fillRect/>
          </a:stretch>
        </p:blipFill>
        <p:spPr>
          <a:xfrm>
            <a:off x="1001903" y="1433120"/>
            <a:ext cx="7140194" cy="3991759"/>
          </a:xfrm>
          <a:prstGeom prst="rect">
            <a:avLst/>
          </a:prstGeom>
        </p:spPr>
      </p:pic>
    </p:spTree>
    <p:extLst>
      <p:ext uri="{BB962C8B-B14F-4D97-AF65-F5344CB8AC3E}">
        <p14:creationId xmlns:p14="http://schemas.microsoft.com/office/powerpoint/2010/main" val="3509323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0AAF-9262-42A4-8A9A-71EE52E38AC2}"/>
              </a:ext>
            </a:extLst>
          </p:cNvPr>
          <p:cNvSpPr>
            <a:spLocks noGrp="1"/>
          </p:cNvSpPr>
          <p:nvPr>
            <p:ph type="ctrTitle"/>
          </p:nvPr>
        </p:nvSpPr>
        <p:spPr/>
        <p:txBody>
          <a:bodyPr/>
          <a:lstStyle/>
          <a:p>
            <a:r>
              <a:rPr lang="en-US" dirty="0"/>
              <a:t>The Outline</a:t>
            </a:r>
            <a:endParaRPr lang="en-IN" dirty="0"/>
          </a:p>
        </p:txBody>
      </p:sp>
      <p:sp>
        <p:nvSpPr>
          <p:cNvPr id="6" name="Date Placeholder 5">
            <a:extLst>
              <a:ext uri="{FF2B5EF4-FFF2-40B4-BE49-F238E27FC236}">
                <a16:creationId xmlns:a16="http://schemas.microsoft.com/office/drawing/2014/main" id="{5ED307BC-0F06-44C5-BA49-C5B31A837898}"/>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583479BA-E9E0-4362-B3DE-EA88D3757131}"/>
              </a:ext>
            </a:extLst>
          </p:cNvPr>
          <p:cNvSpPr>
            <a:spLocks noGrp="1"/>
          </p:cNvSpPr>
          <p:nvPr>
            <p:ph type="sldNum" sz="quarter" idx="12"/>
          </p:nvPr>
        </p:nvSpPr>
        <p:spPr/>
        <p:txBody>
          <a:bodyPr/>
          <a:lstStyle/>
          <a:p>
            <a:fld id="{8A7A6979-0714-4377-B894-6BE4C2D6E202}" type="slidenum">
              <a:rPr lang="en-US" smtClean="0"/>
              <a:pPr/>
              <a:t>2</a:t>
            </a:fld>
            <a:endParaRPr lang="en-US"/>
          </a:p>
        </p:txBody>
      </p:sp>
      <mc:AlternateContent xmlns:mc="http://schemas.openxmlformats.org/markup-compatibility/2006">
        <mc:Choice xmlns:psuz="http://schemas.microsoft.com/office/powerpoint/2016/summaryzoom" Requires="psuz">
          <p:graphicFrame>
            <p:nvGraphicFramePr>
              <p:cNvPr id="9" name="Summary Zoom 8">
                <a:extLst>
                  <a:ext uri="{FF2B5EF4-FFF2-40B4-BE49-F238E27FC236}">
                    <a16:creationId xmlns:a16="http://schemas.microsoft.com/office/drawing/2014/main" id="{E61B5C4B-AA8C-43B4-A4A2-8D00A7CA5796}"/>
                  </a:ext>
                </a:extLst>
              </p:cNvPr>
              <p:cNvGraphicFramePr>
                <a:graphicFrameLocks noChangeAspect="1"/>
              </p:cNvGraphicFramePr>
              <p:nvPr>
                <p:extLst>
                  <p:ext uri="{D42A27DB-BD31-4B8C-83A1-F6EECF244321}">
                    <p14:modId xmlns:p14="http://schemas.microsoft.com/office/powerpoint/2010/main" val="2679563441"/>
                  </p:ext>
                </p:extLst>
              </p:nvPr>
            </p:nvGraphicFramePr>
            <p:xfrm>
              <a:off x="590309" y="949478"/>
              <a:ext cx="7905509" cy="4793286"/>
            </p:xfrm>
            <a:graphic>
              <a:graphicData uri="http://schemas.microsoft.com/office/powerpoint/2016/summaryzoom">
                <psuz:summaryZm>
                  <psuz:summaryZmObj sectionId="{C7B90FFB-47BE-CE4F-A4BF-E6922062AD8E}">
                    <psuz:zmPr id="{5D083234-9271-43BE-9F9E-36E65361F08D}" transitionDur="1000">
                      <p166:blipFill xmlns:p166="http://schemas.microsoft.com/office/powerpoint/2016/6/main">
                        <a:blip r:embed="rId2"/>
                        <a:stretch>
                          <a:fillRect/>
                        </a:stretch>
                      </p166:blipFill>
                      <p166:spPr xmlns:p166="http://schemas.microsoft.com/office/powerpoint/2016/6/main">
                        <a:xfrm>
                          <a:off x="261871" y="306625"/>
                          <a:ext cx="1778739" cy="1334054"/>
                        </a:xfrm>
                        <a:prstGeom prst="rect">
                          <a:avLst/>
                        </a:prstGeom>
                        <a:ln w="3175">
                          <a:solidFill>
                            <a:prstClr val="ltGray"/>
                          </a:solidFill>
                        </a:ln>
                      </p166:spPr>
                    </psuz:zmPr>
                  </psuz:summaryZmObj>
                  <psuz:summaryZmObj sectionId="{A6B4525D-CB5F-4A57-8C65-4443C9F4CD53}">
                    <psuz:zmPr id="{E9E924A8-9609-4351-92EF-BCE249D718C7}" transitionDur="1000">
                      <p166:blipFill xmlns:p166="http://schemas.microsoft.com/office/powerpoint/2016/6/main">
                        <a:blip r:embed="rId3"/>
                        <a:stretch>
                          <a:fillRect/>
                        </a:stretch>
                      </p166:blipFill>
                      <p166:spPr xmlns:p166="http://schemas.microsoft.com/office/powerpoint/2016/6/main">
                        <a:xfrm>
                          <a:off x="2129547" y="306625"/>
                          <a:ext cx="1778739" cy="1334054"/>
                        </a:xfrm>
                        <a:prstGeom prst="rect">
                          <a:avLst/>
                        </a:prstGeom>
                        <a:ln w="3175">
                          <a:solidFill>
                            <a:prstClr val="ltGray"/>
                          </a:solidFill>
                        </a:ln>
                      </p166:spPr>
                    </psuz:zmPr>
                  </psuz:summaryZmObj>
                  <psuz:summaryZmObj sectionId="{07FAEBFC-62E1-44C2-AEB6-9AA7F6DE3532}">
                    <psuz:zmPr id="{46C179A5-EFB8-49F5-9753-DC8608B8D022}" transitionDur="1000">
                      <p166:blipFill xmlns:p166="http://schemas.microsoft.com/office/powerpoint/2016/6/main">
                        <a:blip r:embed="rId4"/>
                        <a:stretch>
                          <a:fillRect/>
                        </a:stretch>
                      </p166:blipFill>
                      <p166:spPr xmlns:p166="http://schemas.microsoft.com/office/powerpoint/2016/6/main">
                        <a:xfrm>
                          <a:off x="3997223" y="306625"/>
                          <a:ext cx="1778739" cy="1334054"/>
                        </a:xfrm>
                        <a:prstGeom prst="rect">
                          <a:avLst/>
                        </a:prstGeom>
                        <a:ln w="3175">
                          <a:solidFill>
                            <a:prstClr val="ltGray"/>
                          </a:solidFill>
                        </a:ln>
                      </p166:spPr>
                    </psuz:zmPr>
                  </psuz:summaryZmObj>
                  <psuz:summaryZmObj sectionId="{EFC3E47C-3E43-4798-A4DD-C936B6C1C1CE}">
                    <psuz:zmPr id="{A7AD11B3-273E-4D59-B7B6-88E65C070918}" transitionDur="1000">
                      <p166:blipFill xmlns:p166="http://schemas.microsoft.com/office/powerpoint/2016/6/main">
                        <a:blip r:embed="rId5"/>
                        <a:stretch>
                          <a:fillRect/>
                        </a:stretch>
                      </p166:blipFill>
                      <p166:spPr xmlns:p166="http://schemas.microsoft.com/office/powerpoint/2016/6/main">
                        <a:xfrm>
                          <a:off x="5864899" y="306625"/>
                          <a:ext cx="1778739" cy="1334054"/>
                        </a:xfrm>
                        <a:prstGeom prst="rect">
                          <a:avLst/>
                        </a:prstGeom>
                        <a:ln w="3175">
                          <a:solidFill>
                            <a:prstClr val="ltGray"/>
                          </a:solidFill>
                        </a:ln>
                      </p166:spPr>
                    </psuz:zmPr>
                  </psuz:summaryZmObj>
                  <psuz:summaryZmObj sectionId="{2C110582-E649-43E0-A4CA-15E883ABAF3A}">
                    <psuz:zmPr id="{0D56C54F-6067-4D23-B6A0-27DFB0ABA76B}" transitionDur="1000">
                      <p166:blipFill xmlns:p166="http://schemas.microsoft.com/office/powerpoint/2016/6/main">
                        <a:blip r:embed="rId6"/>
                        <a:stretch>
                          <a:fillRect/>
                        </a:stretch>
                      </p166:blipFill>
                      <p166:spPr xmlns:p166="http://schemas.microsoft.com/office/powerpoint/2016/6/main">
                        <a:xfrm>
                          <a:off x="261871" y="1729616"/>
                          <a:ext cx="1778739" cy="1334054"/>
                        </a:xfrm>
                        <a:prstGeom prst="rect">
                          <a:avLst/>
                        </a:prstGeom>
                        <a:ln w="3175">
                          <a:solidFill>
                            <a:prstClr val="ltGray"/>
                          </a:solidFill>
                        </a:ln>
                      </p166:spPr>
                    </psuz:zmPr>
                  </psuz:summaryZmObj>
                  <psuz:summaryZmObj sectionId="{27922921-8350-4BAB-A50B-6FA01BF28C18}">
                    <psuz:zmPr id="{091C0340-828D-43E9-AC32-860B5A178934}" transitionDur="1000">
                      <p166:blipFill xmlns:p166="http://schemas.microsoft.com/office/powerpoint/2016/6/main">
                        <a:blip r:embed="rId7"/>
                        <a:stretch>
                          <a:fillRect/>
                        </a:stretch>
                      </p166:blipFill>
                      <p166:spPr xmlns:p166="http://schemas.microsoft.com/office/powerpoint/2016/6/main">
                        <a:xfrm>
                          <a:off x="2129547" y="1729616"/>
                          <a:ext cx="1778739" cy="1334054"/>
                        </a:xfrm>
                        <a:prstGeom prst="rect">
                          <a:avLst/>
                        </a:prstGeom>
                        <a:ln w="3175">
                          <a:solidFill>
                            <a:prstClr val="ltGray"/>
                          </a:solidFill>
                        </a:ln>
                      </p166:spPr>
                    </psuz:zmPr>
                  </psuz:summaryZmObj>
                  <psuz:summaryZmObj sectionId="{2ABA423E-F2FD-42DA-AB94-100CA5073BA1}">
                    <psuz:zmPr id="{A7E3D6F5-B4DD-46F8-BA2F-1EEB3544FF9B}" transitionDur="1000">
                      <p166:blipFill xmlns:p166="http://schemas.microsoft.com/office/powerpoint/2016/6/main">
                        <a:blip r:embed="rId8"/>
                        <a:stretch>
                          <a:fillRect/>
                        </a:stretch>
                      </p166:blipFill>
                      <p166:spPr xmlns:p166="http://schemas.microsoft.com/office/powerpoint/2016/6/main">
                        <a:xfrm>
                          <a:off x="3997223" y="1729616"/>
                          <a:ext cx="1778739" cy="1334054"/>
                        </a:xfrm>
                        <a:prstGeom prst="rect">
                          <a:avLst/>
                        </a:prstGeom>
                        <a:ln w="3175">
                          <a:solidFill>
                            <a:prstClr val="ltGray"/>
                          </a:solidFill>
                        </a:ln>
                      </p166:spPr>
                    </psuz:zmPr>
                  </psuz:summaryZmObj>
                  <psuz:summaryZmObj sectionId="{AAEDF11B-CB82-4F1C-A9FC-E0CFFB1565E8}">
                    <psuz:zmPr id="{F0B5EDBB-47E0-48FA-97A5-0175AC806EC1}" transitionDur="1000">
                      <p166:blipFill xmlns:p166="http://schemas.microsoft.com/office/powerpoint/2016/6/main">
                        <a:blip r:embed="rId9"/>
                        <a:stretch>
                          <a:fillRect/>
                        </a:stretch>
                      </p166:blipFill>
                      <p166:spPr xmlns:p166="http://schemas.microsoft.com/office/powerpoint/2016/6/main">
                        <a:xfrm>
                          <a:off x="5864899" y="1729616"/>
                          <a:ext cx="1778739" cy="1334054"/>
                        </a:xfrm>
                        <a:prstGeom prst="rect">
                          <a:avLst/>
                        </a:prstGeom>
                        <a:ln w="3175">
                          <a:solidFill>
                            <a:prstClr val="ltGray"/>
                          </a:solidFill>
                        </a:ln>
                      </p166:spPr>
                    </psuz:zmPr>
                  </psuz:summaryZmObj>
                  <psuz:summaryZmObj sectionId="{3D856575-0556-4879-A787-51CFFFC98CDA}">
                    <psuz:zmPr id="{3BB4EB34-A4C5-4A5B-A486-BE98785C84D3}" transitionDur="1000">
                      <p166:blipFill xmlns:p166="http://schemas.microsoft.com/office/powerpoint/2016/6/main">
                        <a:blip r:embed="rId10"/>
                        <a:stretch>
                          <a:fillRect/>
                        </a:stretch>
                      </p166:blipFill>
                      <p166:spPr xmlns:p166="http://schemas.microsoft.com/office/powerpoint/2016/6/main">
                        <a:xfrm>
                          <a:off x="261871" y="3152607"/>
                          <a:ext cx="1778739" cy="1334054"/>
                        </a:xfrm>
                        <a:prstGeom prst="rect">
                          <a:avLst/>
                        </a:prstGeom>
                        <a:ln w="3175">
                          <a:solidFill>
                            <a:prstClr val="ltGray"/>
                          </a:solidFill>
                        </a:ln>
                      </p166:spPr>
                    </psuz:zmPr>
                  </psuz:summaryZmObj>
                  <psuz:summaryZmObj sectionId="{51332E4C-586B-43D3-9324-A0F8133C5EDD}">
                    <psuz:zmPr id="{57520893-98E9-4C7E-8C97-E218C46AE104}" transitionDur="1000">
                      <p166:blipFill xmlns:p166="http://schemas.microsoft.com/office/powerpoint/2016/6/main">
                        <a:blip r:embed="rId11"/>
                        <a:stretch>
                          <a:fillRect/>
                        </a:stretch>
                      </p166:blipFill>
                      <p166:spPr xmlns:p166="http://schemas.microsoft.com/office/powerpoint/2016/6/main">
                        <a:xfrm>
                          <a:off x="2129547" y="3152607"/>
                          <a:ext cx="1778739" cy="1334054"/>
                        </a:xfrm>
                        <a:prstGeom prst="rect">
                          <a:avLst/>
                        </a:prstGeom>
                        <a:ln w="3175">
                          <a:solidFill>
                            <a:prstClr val="ltGray"/>
                          </a:solidFill>
                        </a:ln>
                      </p166:spPr>
                    </psuz:zmPr>
                  </psuz:summaryZmObj>
                  <psuz:summaryZmObj sectionId="{53884A34-98E2-4B8A-A764-EEDE2B4B2493}">
                    <psuz:zmPr id="{8D9EFD7A-4871-4C29-9581-54089F233BC9}" transitionDur="1000">
                      <p166:blipFill xmlns:p166="http://schemas.microsoft.com/office/powerpoint/2016/6/main">
                        <a:blip r:embed="rId12"/>
                        <a:stretch>
                          <a:fillRect/>
                        </a:stretch>
                      </p166:blipFill>
                      <p166:spPr xmlns:p166="http://schemas.microsoft.com/office/powerpoint/2016/6/main">
                        <a:xfrm>
                          <a:off x="3997223" y="3152607"/>
                          <a:ext cx="1778739" cy="1334054"/>
                        </a:xfrm>
                        <a:prstGeom prst="rect">
                          <a:avLst/>
                        </a:prstGeom>
                        <a:ln w="3175">
                          <a:solidFill>
                            <a:prstClr val="ltGray"/>
                          </a:solidFill>
                        </a:ln>
                      </p166:spPr>
                    </psuz:zmPr>
                  </psuz:summaryZmObj>
                  <psuz:summaryZmObj sectionId="{AD0EA962-6934-443E-A601-6F1A2D1B37A0}">
                    <psuz:zmPr id="{CD06E814-EF91-43F1-81DC-10D2D4B1CFC8}" transitionDur="1000">
                      <p166:blipFill xmlns:p166="http://schemas.microsoft.com/office/powerpoint/2016/6/main">
                        <a:blip r:embed="rId13"/>
                        <a:stretch>
                          <a:fillRect/>
                        </a:stretch>
                      </p166:blipFill>
                      <p166:spPr xmlns:p166="http://schemas.microsoft.com/office/powerpoint/2016/6/main">
                        <a:xfrm>
                          <a:off x="5864899" y="3152607"/>
                          <a:ext cx="1778739" cy="1334054"/>
                        </a:xfrm>
                        <a:prstGeom prst="rect">
                          <a:avLst/>
                        </a:prstGeom>
                        <a:ln w="3175">
                          <a:solidFill>
                            <a:prstClr val="ltGray"/>
                          </a:solidFill>
                        </a:ln>
                      </p166:spPr>
                    </psuz:zmPr>
                  </psuz:summaryZmObj>
                  <psuz:gridLayout/>
                </psuz:summaryZm>
              </a:graphicData>
            </a:graphic>
          </p:graphicFrame>
        </mc:Choice>
        <mc:Fallback>
          <p:grpSp>
            <p:nvGrpSpPr>
              <p:cNvPr id="9" name="Summary Zoom 8">
                <a:extLst>
                  <a:ext uri="{FF2B5EF4-FFF2-40B4-BE49-F238E27FC236}">
                    <a16:creationId xmlns:a16="http://schemas.microsoft.com/office/drawing/2014/main" id="{E61B5C4B-AA8C-43B4-A4A2-8D00A7CA5796}"/>
                  </a:ext>
                </a:extLst>
              </p:cNvPr>
              <p:cNvGrpSpPr>
                <a:grpSpLocks noGrp="1" noUngrp="1" noRot="1" noChangeAspect="1" noMove="1" noResize="1"/>
              </p:cNvGrpSpPr>
              <p:nvPr/>
            </p:nvGrpSpPr>
            <p:grpSpPr>
              <a:xfrm>
                <a:off x="590309" y="949478"/>
                <a:ext cx="7905509" cy="4793286"/>
                <a:chOff x="590309" y="949478"/>
                <a:chExt cx="7905509" cy="4793286"/>
              </a:xfrm>
            </p:grpSpPr>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52180" y="1256103"/>
                  <a:ext cx="1778739" cy="1334054"/>
                </a:xfrm>
                <a:prstGeom prst="rect">
                  <a:avLst/>
                </a:prstGeom>
                <a:ln w="3175">
                  <a:solidFill>
                    <a:prstClr val="ltGray"/>
                  </a:solidFill>
                </a:ln>
              </p:spPr>
            </p:pic>
            <p:pic>
              <p:nvPicPr>
                <p:cNvPr id="11" name="Picture 11">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719856" y="1256103"/>
                  <a:ext cx="1778739" cy="1334054"/>
                </a:xfrm>
                <a:prstGeom prst="rect">
                  <a:avLst/>
                </a:prstGeom>
                <a:ln w="3175">
                  <a:solidFill>
                    <a:prstClr val="ltGray"/>
                  </a:solidFill>
                </a:ln>
              </p:spPr>
            </p:pic>
            <p:pic>
              <p:nvPicPr>
                <p:cNvPr id="12" name="Picture 12">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87532" y="1256103"/>
                  <a:ext cx="1778739" cy="1334054"/>
                </a:xfrm>
                <a:prstGeom prst="rect">
                  <a:avLst/>
                </a:prstGeom>
                <a:ln w="3175">
                  <a:solidFill>
                    <a:prstClr val="ltGray"/>
                  </a:solidFill>
                </a:ln>
              </p:spPr>
            </p:pic>
            <p:pic>
              <p:nvPicPr>
                <p:cNvPr id="13" name="Picture 13">
                  <a:hlinkClick r:id="rId1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455208" y="1256103"/>
                  <a:ext cx="1778739" cy="1334054"/>
                </a:xfrm>
                <a:prstGeom prst="rect">
                  <a:avLst/>
                </a:prstGeom>
                <a:ln w="3175">
                  <a:solidFill>
                    <a:prstClr val="ltGray"/>
                  </a:solidFill>
                </a:ln>
              </p:spPr>
            </p:pic>
            <p:pic>
              <p:nvPicPr>
                <p:cNvPr id="14" name="Picture 14">
                  <a:hlinkClick r:id="rId1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52180" y="2679094"/>
                  <a:ext cx="1778739" cy="1334054"/>
                </a:xfrm>
                <a:prstGeom prst="rect">
                  <a:avLst/>
                </a:prstGeom>
                <a:ln w="3175">
                  <a:solidFill>
                    <a:prstClr val="ltGray"/>
                  </a:solidFill>
                </a:ln>
              </p:spPr>
            </p:pic>
            <p:pic>
              <p:nvPicPr>
                <p:cNvPr id="15" name="Picture 15">
                  <a:hlinkClick r:id="rId1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2719856" y="2679094"/>
                  <a:ext cx="1778739" cy="1334054"/>
                </a:xfrm>
                <a:prstGeom prst="rect">
                  <a:avLst/>
                </a:prstGeom>
                <a:ln w="3175">
                  <a:solidFill>
                    <a:prstClr val="ltGray"/>
                  </a:solidFill>
                </a:ln>
              </p:spPr>
            </p:pic>
            <p:pic>
              <p:nvPicPr>
                <p:cNvPr id="16" name="Picture 16">
                  <a:hlinkClick r:id="rId2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587532" y="2679094"/>
                  <a:ext cx="1778739" cy="1334054"/>
                </a:xfrm>
                <a:prstGeom prst="rect">
                  <a:avLst/>
                </a:prstGeom>
                <a:ln w="3175">
                  <a:solidFill>
                    <a:prstClr val="ltGray"/>
                  </a:solidFill>
                </a:ln>
              </p:spPr>
            </p:pic>
            <p:pic>
              <p:nvPicPr>
                <p:cNvPr id="17" name="Picture 17">
                  <a:hlinkClick r:id="rId2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455208" y="2679094"/>
                  <a:ext cx="1778739" cy="1334054"/>
                </a:xfrm>
                <a:prstGeom prst="rect">
                  <a:avLst/>
                </a:prstGeom>
                <a:ln w="3175">
                  <a:solidFill>
                    <a:prstClr val="ltGray"/>
                  </a:solidFill>
                </a:ln>
              </p:spPr>
            </p:pic>
            <p:pic>
              <p:nvPicPr>
                <p:cNvPr id="18" name="Picture 18">
                  <a:hlinkClick r:id="rId2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52180" y="4102085"/>
                  <a:ext cx="1778739" cy="1334054"/>
                </a:xfrm>
                <a:prstGeom prst="rect">
                  <a:avLst/>
                </a:prstGeom>
                <a:ln w="3175">
                  <a:solidFill>
                    <a:prstClr val="ltGray"/>
                  </a:solidFill>
                </a:ln>
              </p:spPr>
            </p:pic>
            <p:pic>
              <p:nvPicPr>
                <p:cNvPr id="19" name="Picture 19">
                  <a:hlinkClick r:id="rId2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719856" y="4102085"/>
                  <a:ext cx="1778739" cy="1334054"/>
                </a:xfrm>
                <a:prstGeom prst="rect">
                  <a:avLst/>
                </a:prstGeom>
                <a:ln w="3175">
                  <a:solidFill>
                    <a:prstClr val="ltGray"/>
                  </a:solidFill>
                </a:ln>
              </p:spPr>
            </p:pic>
            <p:pic>
              <p:nvPicPr>
                <p:cNvPr id="20" name="Picture 20">
                  <a:hlinkClick r:id="rId2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4587532" y="4102085"/>
                  <a:ext cx="1778739" cy="1334054"/>
                </a:xfrm>
                <a:prstGeom prst="rect">
                  <a:avLst/>
                </a:prstGeom>
                <a:ln w="3175">
                  <a:solidFill>
                    <a:prstClr val="ltGray"/>
                  </a:solidFill>
                </a:ln>
              </p:spPr>
            </p:pic>
            <p:pic>
              <p:nvPicPr>
                <p:cNvPr id="21" name="Picture 21">
                  <a:hlinkClick r:id="rId2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6455208" y="4102085"/>
                  <a:ext cx="1778739" cy="1334054"/>
                </a:xfrm>
                <a:prstGeom prst="rect">
                  <a:avLst/>
                </a:prstGeom>
                <a:ln w="3175">
                  <a:solidFill>
                    <a:prstClr val="ltGray"/>
                  </a:solidFill>
                </a:ln>
              </p:spPr>
            </p:pic>
          </p:grpSp>
        </mc:Fallback>
      </mc:AlternateContent>
    </p:spTree>
    <p:extLst>
      <p:ext uri="{BB962C8B-B14F-4D97-AF65-F5344CB8AC3E}">
        <p14:creationId xmlns:p14="http://schemas.microsoft.com/office/powerpoint/2010/main" val="103091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1415-3F07-987A-A0EA-0F588B16317F}"/>
              </a:ext>
            </a:extLst>
          </p:cNvPr>
          <p:cNvSpPr>
            <a:spLocks noGrp="1"/>
          </p:cNvSpPr>
          <p:nvPr>
            <p:ph type="ctrTitle"/>
          </p:nvPr>
        </p:nvSpPr>
        <p:spPr/>
        <p:txBody>
          <a:bodyPr/>
          <a:lstStyle/>
          <a:p>
            <a:r>
              <a:rPr lang="en-US">
                <a:latin typeface="Acumin Pro ExtraCondensed"/>
              </a:rPr>
              <a:t>Team </a:t>
            </a:r>
            <a:endParaRPr lang="en-US"/>
          </a:p>
        </p:txBody>
      </p:sp>
      <p:sp>
        <p:nvSpPr>
          <p:cNvPr id="5" name="Date Placeholder 4">
            <a:extLst>
              <a:ext uri="{FF2B5EF4-FFF2-40B4-BE49-F238E27FC236}">
                <a16:creationId xmlns:a16="http://schemas.microsoft.com/office/drawing/2014/main" id="{B86A1022-1FED-CA6C-CCAC-03278DFD8105}"/>
              </a:ext>
            </a:extLst>
          </p:cNvPr>
          <p:cNvSpPr>
            <a:spLocks noGrp="1"/>
          </p:cNvSpPr>
          <p:nvPr>
            <p:ph type="dt" sz="half" idx="10"/>
          </p:nvPr>
        </p:nvSpPr>
        <p:spPr/>
        <p:txBody>
          <a:bodyPr/>
          <a:lstStyle/>
          <a:p>
            <a:fld id="{93C70D44-4D52-E745-B943-20C0DA58653C}" type="datetime1">
              <a:rPr lang="en-US" smtClean="0"/>
              <a:t>9/20/2022</a:t>
            </a:fld>
            <a:endParaRPr lang="en-US"/>
          </a:p>
        </p:txBody>
      </p:sp>
      <p:sp>
        <p:nvSpPr>
          <p:cNvPr id="6" name="Slide Number Placeholder 5">
            <a:extLst>
              <a:ext uri="{FF2B5EF4-FFF2-40B4-BE49-F238E27FC236}">
                <a16:creationId xmlns:a16="http://schemas.microsoft.com/office/drawing/2014/main" id="{FCCEC5A4-3D2D-6575-1C29-55B18AEEBE58}"/>
              </a:ext>
            </a:extLst>
          </p:cNvPr>
          <p:cNvSpPr>
            <a:spLocks noGrp="1"/>
          </p:cNvSpPr>
          <p:nvPr>
            <p:ph type="sldNum" sz="quarter" idx="12"/>
          </p:nvPr>
        </p:nvSpPr>
        <p:spPr/>
        <p:txBody>
          <a:bodyPr/>
          <a:lstStyle/>
          <a:p>
            <a:fld id="{8A7A6979-0714-4377-B894-6BE4C2D6E202}" type="slidenum">
              <a:rPr lang="en-US" smtClean="0"/>
              <a:pPr/>
              <a:t>3</a:t>
            </a:fld>
            <a:endParaRPr lang="en-US"/>
          </a:p>
        </p:txBody>
      </p:sp>
      <p:grpSp>
        <p:nvGrpSpPr>
          <p:cNvPr id="17" name="Group 16">
            <a:extLst>
              <a:ext uri="{FF2B5EF4-FFF2-40B4-BE49-F238E27FC236}">
                <a16:creationId xmlns:a16="http://schemas.microsoft.com/office/drawing/2014/main" id="{30D66CD6-0BA0-C694-B0C6-D270E889017C}"/>
              </a:ext>
            </a:extLst>
          </p:cNvPr>
          <p:cNvGrpSpPr/>
          <p:nvPr/>
        </p:nvGrpSpPr>
        <p:grpSpPr>
          <a:xfrm>
            <a:off x="2248859" y="1020338"/>
            <a:ext cx="5177304" cy="5194503"/>
            <a:chOff x="1911201" y="1140852"/>
            <a:chExt cx="5177304" cy="5194503"/>
          </a:xfrm>
        </p:grpSpPr>
        <p:grpSp>
          <p:nvGrpSpPr>
            <p:cNvPr id="3" name="Group 2">
              <a:extLst>
                <a:ext uri="{FF2B5EF4-FFF2-40B4-BE49-F238E27FC236}">
                  <a16:creationId xmlns:a16="http://schemas.microsoft.com/office/drawing/2014/main" id="{18F6C762-A87B-565A-C9C0-E233E5647B24}"/>
                </a:ext>
              </a:extLst>
            </p:cNvPr>
            <p:cNvGrpSpPr/>
            <p:nvPr/>
          </p:nvGrpSpPr>
          <p:grpSpPr>
            <a:xfrm>
              <a:off x="1911201" y="1140852"/>
              <a:ext cx="1920874" cy="2846677"/>
              <a:chOff x="1911201" y="1140852"/>
              <a:chExt cx="1920874" cy="2846677"/>
            </a:xfrm>
          </p:grpSpPr>
          <p:pic>
            <p:nvPicPr>
              <p:cNvPr id="7" name="Picture 6" descr="A close-up of a person smiling&#10;&#10;Description automatically generated">
                <a:extLst>
                  <a:ext uri="{FF2B5EF4-FFF2-40B4-BE49-F238E27FC236}">
                    <a16:creationId xmlns:a16="http://schemas.microsoft.com/office/drawing/2014/main" id="{169EDD55-C2BA-F121-6322-F3691798AA91}"/>
                  </a:ext>
                </a:extLst>
              </p:cNvPr>
              <p:cNvPicPr>
                <a:picLocks/>
              </p:cNvPicPr>
              <p:nvPr/>
            </p:nvPicPr>
            <p:blipFill>
              <a:blip r:embed="rId2"/>
              <a:stretch>
                <a:fillRect/>
              </a:stretch>
            </p:blipFill>
            <p:spPr>
              <a:xfrm>
                <a:off x="1911202" y="1140852"/>
                <a:ext cx="1580687" cy="1984903"/>
              </a:xfrm>
              <a:prstGeom prst="rect">
                <a:avLst/>
              </a:prstGeom>
            </p:spPr>
          </p:pic>
          <p:sp>
            <p:nvSpPr>
              <p:cNvPr id="9" name="TextBox 8">
                <a:extLst>
                  <a:ext uri="{FF2B5EF4-FFF2-40B4-BE49-F238E27FC236}">
                    <a16:creationId xmlns:a16="http://schemas.microsoft.com/office/drawing/2014/main" id="{0242D672-9087-0F18-6B47-271D1FCF1F3A}"/>
                  </a:ext>
                </a:extLst>
              </p:cNvPr>
              <p:cNvSpPr txBox="1"/>
              <p:nvPr/>
            </p:nvSpPr>
            <p:spPr>
              <a:xfrm>
                <a:off x="1911201" y="3125755"/>
                <a:ext cx="19208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Renu Choudhary, Director-Consulting</a:t>
                </a:r>
              </a:p>
              <a:p>
                <a:pPr algn="ctr"/>
                <a:endParaRPr lang="en-US" sz="1200" dirty="0">
                  <a:solidFill>
                    <a:schemeClr val="bg1"/>
                  </a:solidFill>
                </a:endParaRPr>
              </a:p>
              <a:p>
                <a:pPr algn="ctr"/>
                <a:endParaRPr lang="en-US" sz="1400" dirty="0">
                  <a:solidFill>
                    <a:schemeClr val="bg1"/>
                  </a:solidFill>
                </a:endParaRPr>
              </a:p>
            </p:txBody>
          </p:sp>
        </p:grpSp>
        <p:grpSp>
          <p:nvGrpSpPr>
            <p:cNvPr id="15" name="Group 14">
              <a:extLst>
                <a:ext uri="{FF2B5EF4-FFF2-40B4-BE49-F238E27FC236}">
                  <a16:creationId xmlns:a16="http://schemas.microsoft.com/office/drawing/2014/main" id="{40E3A9F3-949D-4CE1-F3E3-7D1DE6B1CEB3}"/>
                </a:ext>
              </a:extLst>
            </p:cNvPr>
            <p:cNvGrpSpPr/>
            <p:nvPr/>
          </p:nvGrpSpPr>
          <p:grpSpPr>
            <a:xfrm>
              <a:off x="5167631" y="1140852"/>
              <a:ext cx="1920874" cy="2846677"/>
              <a:chOff x="5167631" y="1140852"/>
              <a:chExt cx="1920874" cy="2846677"/>
            </a:xfrm>
          </p:grpSpPr>
          <p:pic>
            <p:nvPicPr>
              <p:cNvPr id="8" name="Picture 8">
                <a:extLst>
                  <a:ext uri="{FF2B5EF4-FFF2-40B4-BE49-F238E27FC236}">
                    <a16:creationId xmlns:a16="http://schemas.microsoft.com/office/drawing/2014/main" id="{981CB8BD-7E8E-45E2-B719-B93CDCB27563}"/>
                  </a:ext>
                </a:extLst>
              </p:cNvPr>
              <p:cNvPicPr>
                <a:picLocks/>
              </p:cNvPicPr>
              <p:nvPr/>
            </p:nvPicPr>
            <p:blipFill>
              <a:blip r:embed="rId3"/>
              <a:stretch>
                <a:fillRect/>
              </a:stretch>
            </p:blipFill>
            <p:spPr>
              <a:xfrm>
                <a:off x="5167633" y="1140852"/>
                <a:ext cx="1580686" cy="1984903"/>
              </a:xfrm>
              <a:prstGeom prst="rect">
                <a:avLst/>
              </a:prstGeom>
            </p:spPr>
          </p:pic>
          <p:sp>
            <p:nvSpPr>
              <p:cNvPr id="11" name="TextBox 10">
                <a:extLst>
                  <a:ext uri="{FF2B5EF4-FFF2-40B4-BE49-F238E27FC236}">
                    <a16:creationId xmlns:a16="http://schemas.microsoft.com/office/drawing/2014/main" id="{7D98D753-D6F3-45BD-AC82-FD835E72998B}"/>
                  </a:ext>
                </a:extLst>
              </p:cNvPr>
              <p:cNvSpPr txBox="1"/>
              <p:nvPr/>
            </p:nvSpPr>
            <p:spPr>
              <a:xfrm>
                <a:off x="5167631" y="3125755"/>
                <a:ext cx="19208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err="1">
                    <a:solidFill>
                      <a:schemeClr val="bg1"/>
                    </a:solidFill>
                  </a:rPr>
                  <a:t>Swatik</a:t>
                </a:r>
                <a:r>
                  <a:rPr lang="en-US" sz="1200" dirty="0">
                    <a:solidFill>
                      <a:schemeClr val="bg1"/>
                    </a:solidFill>
                  </a:rPr>
                  <a:t> Ghosh, Data Scientist</a:t>
                </a:r>
              </a:p>
              <a:p>
                <a:pPr algn="ctr"/>
                <a:endParaRPr lang="en-US" sz="1200" dirty="0">
                  <a:solidFill>
                    <a:schemeClr val="bg1"/>
                  </a:solidFill>
                </a:endParaRPr>
              </a:p>
              <a:p>
                <a:pPr algn="ctr"/>
                <a:endParaRPr lang="en-US" sz="1400" dirty="0">
                  <a:solidFill>
                    <a:schemeClr val="bg1"/>
                  </a:solidFill>
                </a:endParaRPr>
              </a:p>
            </p:txBody>
          </p:sp>
        </p:grpSp>
        <p:grpSp>
          <p:nvGrpSpPr>
            <p:cNvPr id="4" name="Group 3">
              <a:extLst>
                <a:ext uri="{FF2B5EF4-FFF2-40B4-BE49-F238E27FC236}">
                  <a16:creationId xmlns:a16="http://schemas.microsoft.com/office/drawing/2014/main" id="{D8C88849-FC9B-F9D2-33FA-C25CB6257686}"/>
                </a:ext>
              </a:extLst>
            </p:cNvPr>
            <p:cNvGrpSpPr/>
            <p:nvPr/>
          </p:nvGrpSpPr>
          <p:grpSpPr>
            <a:xfrm>
              <a:off x="1911201" y="3610947"/>
              <a:ext cx="1920874" cy="2711589"/>
              <a:chOff x="1911201" y="3610947"/>
              <a:chExt cx="1920874" cy="2711589"/>
            </a:xfrm>
          </p:grpSpPr>
          <p:pic>
            <p:nvPicPr>
              <p:cNvPr id="12" name="Picture 11" descr="A person in a suit&#10;&#10;Description automatically generated with medium confidence">
                <a:extLst>
                  <a:ext uri="{FF2B5EF4-FFF2-40B4-BE49-F238E27FC236}">
                    <a16:creationId xmlns:a16="http://schemas.microsoft.com/office/drawing/2014/main" id="{C49C31C0-1F3A-3CC4-4B98-972A8FAA36D4}"/>
                  </a:ext>
                </a:extLst>
              </p:cNvPr>
              <p:cNvPicPr>
                <a:picLocks/>
              </p:cNvPicPr>
              <p:nvPr/>
            </p:nvPicPr>
            <p:blipFill>
              <a:blip r:embed="rId4"/>
              <a:stretch>
                <a:fillRect/>
              </a:stretch>
            </p:blipFill>
            <p:spPr>
              <a:xfrm>
                <a:off x="1911201" y="3610947"/>
                <a:ext cx="1580687" cy="1862634"/>
              </a:xfrm>
              <a:prstGeom prst="rect">
                <a:avLst/>
              </a:prstGeom>
            </p:spPr>
          </p:pic>
          <p:sp>
            <p:nvSpPr>
              <p:cNvPr id="13" name="TextBox 12">
                <a:extLst>
                  <a:ext uri="{FF2B5EF4-FFF2-40B4-BE49-F238E27FC236}">
                    <a16:creationId xmlns:a16="http://schemas.microsoft.com/office/drawing/2014/main" id="{B9360F62-DB72-467D-A1DA-E10735E242C9}"/>
                  </a:ext>
                </a:extLst>
              </p:cNvPr>
              <p:cNvSpPr txBox="1"/>
              <p:nvPr/>
            </p:nvSpPr>
            <p:spPr>
              <a:xfrm>
                <a:off x="1911201" y="5460762"/>
                <a:ext cx="19208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rPr>
                  <a:t>Girish Sharma, Marketing Analyst</a:t>
                </a:r>
              </a:p>
              <a:p>
                <a:endParaRPr lang="en-US" sz="1200" dirty="0">
                  <a:solidFill>
                    <a:schemeClr val="bg1"/>
                  </a:solidFill>
                </a:endParaRPr>
              </a:p>
              <a:p>
                <a:endParaRPr lang="en-US" sz="1400" dirty="0">
                  <a:solidFill>
                    <a:schemeClr val="bg1"/>
                  </a:solidFill>
                </a:endParaRPr>
              </a:p>
            </p:txBody>
          </p:sp>
        </p:grpSp>
        <p:grpSp>
          <p:nvGrpSpPr>
            <p:cNvPr id="16" name="Group 15">
              <a:extLst>
                <a:ext uri="{FF2B5EF4-FFF2-40B4-BE49-F238E27FC236}">
                  <a16:creationId xmlns:a16="http://schemas.microsoft.com/office/drawing/2014/main" id="{EE4C6865-B625-9662-99BB-A54BED04BACD}"/>
                </a:ext>
              </a:extLst>
            </p:cNvPr>
            <p:cNvGrpSpPr/>
            <p:nvPr/>
          </p:nvGrpSpPr>
          <p:grpSpPr>
            <a:xfrm>
              <a:off x="5167631" y="3610947"/>
              <a:ext cx="1920874" cy="2724408"/>
              <a:chOff x="5167631" y="3610947"/>
              <a:chExt cx="1920874" cy="2724408"/>
            </a:xfrm>
          </p:grpSpPr>
          <p:pic>
            <p:nvPicPr>
              <p:cNvPr id="10" name="Picture 9" descr="A person in a suit and tie&#10;&#10;Description automatically generated with medium confidence">
                <a:extLst>
                  <a:ext uri="{FF2B5EF4-FFF2-40B4-BE49-F238E27FC236}">
                    <a16:creationId xmlns:a16="http://schemas.microsoft.com/office/drawing/2014/main" id="{E8B01DAC-47EE-3064-D865-25702ECF0FBA}"/>
                  </a:ext>
                </a:extLst>
              </p:cNvPr>
              <p:cNvPicPr>
                <a:picLocks/>
              </p:cNvPicPr>
              <p:nvPr/>
            </p:nvPicPr>
            <p:blipFill>
              <a:blip r:embed="rId5"/>
              <a:stretch>
                <a:fillRect/>
              </a:stretch>
            </p:blipFill>
            <p:spPr>
              <a:xfrm>
                <a:off x="5167631" y="3610947"/>
                <a:ext cx="1580688" cy="1862634"/>
              </a:xfrm>
              <a:prstGeom prst="rect">
                <a:avLst/>
              </a:prstGeom>
            </p:spPr>
          </p:pic>
          <p:sp>
            <p:nvSpPr>
              <p:cNvPr id="14" name="TextBox 13">
                <a:extLst>
                  <a:ext uri="{FF2B5EF4-FFF2-40B4-BE49-F238E27FC236}">
                    <a16:creationId xmlns:a16="http://schemas.microsoft.com/office/drawing/2014/main" id="{D3D57EA0-B18D-4F9E-B612-318E66C3999E}"/>
                  </a:ext>
                </a:extLst>
              </p:cNvPr>
              <p:cNvSpPr txBox="1"/>
              <p:nvPr/>
            </p:nvSpPr>
            <p:spPr>
              <a:xfrm>
                <a:off x="5167631" y="5473581"/>
                <a:ext cx="19208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err="1">
                    <a:solidFill>
                      <a:schemeClr val="bg1"/>
                    </a:solidFill>
                  </a:rPr>
                  <a:t>Tavish</a:t>
                </a:r>
                <a:r>
                  <a:rPr lang="en-US" sz="1200" dirty="0">
                    <a:solidFill>
                      <a:schemeClr val="bg1"/>
                    </a:solidFill>
                  </a:rPr>
                  <a:t> Gulati, Financial Consultant</a:t>
                </a:r>
              </a:p>
              <a:p>
                <a:endParaRPr lang="en-US" sz="1200" dirty="0">
                  <a:solidFill>
                    <a:schemeClr val="bg1"/>
                  </a:solidFill>
                </a:endParaRPr>
              </a:p>
              <a:p>
                <a:endParaRPr lang="en-US" sz="1400" dirty="0">
                  <a:solidFill>
                    <a:schemeClr val="bg1"/>
                  </a:solidFill>
                </a:endParaRPr>
              </a:p>
            </p:txBody>
          </p:sp>
        </p:grpSp>
      </p:grpSp>
    </p:spTree>
    <p:extLst>
      <p:ext uri="{BB962C8B-B14F-4D97-AF65-F5344CB8AC3E}">
        <p14:creationId xmlns:p14="http://schemas.microsoft.com/office/powerpoint/2010/main" val="232680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B9D4FA-427C-B274-1D49-8D7D62D50D80}"/>
              </a:ext>
            </a:extLst>
          </p:cNvPr>
          <p:cNvSpPr>
            <a:spLocks noGrp="1"/>
          </p:cNvSpPr>
          <p:nvPr>
            <p:ph type="ctrTitle"/>
          </p:nvPr>
        </p:nvSpPr>
        <p:spPr/>
        <p:txBody>
          <a:bodyPr/>
          <a:lstStyle/>
          <a:p>
            <a:r>
              <a:rPr lang="en-US"/>
              <a:t>Agenda</a:t>
            </a:r>
          </a:p>
        </p:txBody>
      </p:sp>
      <p:sp>
        <p:nvSpPr>
          <p:cNvPr id="8" name="Text Placeholder 7">
            <a:extLst>
              <a:ext uri="{FF2B5EF4-FFF2-40B4-BE49-F238E27FC236}">
                <a16:creationId xmlns:a16="http://schemas.microsoft.com/office/drawing/2014/main" id="{BDF11F5D-76DA-1F3B-AF1E-0B854A5EB7F5}"/>
              </a:ext>
            </a:extLst>
          </p:cNvPr>
          <p:cNvSpPr>
            <a:spLocks noGrp="1"/>
          </p:cNvSpPr>
          <p:nvPr>
            <p:ph type="body" sz="quarter" idx="14"/>
          </p:nvPr>
        </p:nvSpPr>
        <p:spPr>
          <a:xfrm>
            <a:off x="964941" y="1268961"/>
            <a:ext cx="5524500" cy="4301415"/>
          </a:xfrm>
        </p:spPr>
        <p:txBody>
          <a:bodyPr>
            <a:noAutofit/>
          </a:bodyPr>
          <a:lstStyle/>
          <a:p>
            <a:pPr>
              <a:buFont typeface="Wingdings" panose="05000000000000000000" pitchFamily="2" charset="2"/>
              <a:buChar char="Ø"/>
            </a:pPr>
            <a:r>
              <a:rPr lang="en-US" sz="1600">
                <a:latin typeface="+mj-lt"/>
              </a:rPr>
              <a:t>Executive Summary</a:t>
            </a:r>
          </a:p>
          <a:p>
            <a:pPr>
              <a:buFont typeface="Wingdings" panose="05000000000000000000" pitchFamily="2" charset="2"/>
              <a:buChar char="Ø"/>
            </a:pPr>
            <a:r>
              <a:rPr lang="en-US" sz="1600">
                <a:latin typeface="+mj-lt"/>
              </a:rPr>
              <a:t>Analysis</a:t>
            </a:r>
          </a:p>
          <a:p>
            <a:pPr marL="628650" lvl="1" indent="-400050">
              <a:buFont typeface="+mj-lt"/>
              <a:buAutoNum type="romanLcPeriod"/>
            </a:pPr>
            <a:r>
              <a:rPr lang="en-US">
                <a:solidFill>
                  <a:schemeClr val="bg1"/>
                </a:solidFill>
                <a:latin typeface="+mj-lt"/>
              </a:rPr>
              <a:t>Target Audience Segments</a:t>
            </a:r>
          </a:p>
          <a:p>
            <a:pPr marL="628650" lvl="1" indent="-400050">
              <a:buFont typeface="+mj-lt"/>
              <a:buAutoNum type="romanLcPeriod"/>
            </a:pPr>
            <a:r>
              <a:rPr lang="en-US">
                <a:solidFill>
                  <a:schemeClr val="bg1"/>
                </a:solidFill>
                <a:latin typeface="+mj-lt"/>
              </a:rPr>
              <a:t>Product Proxy Name Marketing Analysis</a:t>
            </a:r>
          </a:p>
          <a:p>
            <a:pPr marL="628650" lvl="1" indent="-400050">
              <a:buFont typeface="+mj-lt"/>
              <a:buAutoNum type="romanLcPeriod"/>
            </a:pPr>
            <a:r>
              <a:rPr lang="en-US">
                <a:solidFill>
                  <a:schemeClr val="bg1"/>
                </a:solidFill>
                <a:latin typeface="+mj-lt"/>
              </a:rPr>
              <a:t>Target Market Region Analysis</a:t>
            </a:r>
          </a:p>
          <a:p>
            <a:pPr marL="628650" lvl="1" indent="-400050">
              <a:buFont typeface="+mj-lt"/>
              <a:buAutoNum type="romanLcPeriod"/>
            </a:pPr>
            <a:r>
              <a:rPr lang="en-US">
                <a:solidFill>
                  <a:schemeClr val="bg1"/>
                </a:solidFill>
                <a:latin typeface="+mj-lt"/>
              </a:rPr>
              <a:t>Competition </a:t>
            </a:r>
          </a:p>
          <a:p>
            <a:pPr>
              <a:buFont typeface="Wingdings" panose="05000000000000000000" pitchFamily="2" charset="2"/>
              <a:buChar char="Ø"/>
            </a:pPr>
            <a:r>
              <a:rPr lang="en-US" sz="1600">
                <a:latin typeface="+mj-lt"/>
              </a:rPr>
              <a:t>Strategy</a:t>
            </a:r>
          </a:p>
          <a:p>
            <a:pPr lvl="1">
              <a:buFont typeface="Wingdings" panose="05000000000000000000" pitchFamily="2" charset="2"/>
              <a:buChar char="Ø"/>
            </a:pPr>
            <a:r>
              <a:rPr lang="en-US">
                <a:solidFill>
                  <a:schemeClr val="bg1"/>
                </a:solidFill>
                <a:latin typeface="+mj-lt"/>
              </a:rPr>
              <a:t>Pricing</a:t>
            </a:r>
          </a:p>
          <a:p>
            <a:pPr lvl="1">
              <a:buFont typeface="Wingdings" panose="05000000000000000000" pitchFamily="2" charset="2"/>
              <a:buChar char="Ø"/>
            </a:pPr>
            <a:r>
              <a:rPr lang="en-US">
                <a:solidFill>
                  <a:schemeClr val="bg1"/>
                </a:solidFill>
                <a:latin typeface="+mj-lt"/>
              </a:rPr>
              <a:t>Distribution </a:t>
            </a:r>
          </a:p>
          <a:p>
            <a:pPr>
              <a:buFont typeface="Wingdings" panose="05000000000000000000" pitchFamily="2" charset="2"/>
              <a:buChar char="Ø"/>
            </a:pPr>
            <a:r>
              <a:rPr lang="en-US" sz="1600">
                <a:latin typeface="+mj-lt"/>
              </a:rPr>
              <a:t>Implementation </a:t>
            </a:r>
          </a:p>
          <a:p>
            <a:pPr>
              <a:buFont typeface="Wingdings" panose="05000000000000000000" pitchFamily="2" charset="2"/>
              <a:buChar char="Ø"/>
            </a:pPr>
            <a:r>
              <a:rPr lang="en-US" sz="1600">
                <a:latin typeface="+mj-lt"/>
              </a:rPr>
              <a:t>Financials</a:t>
            </a:r>
          </a:p>
          <a:p>
            <a:pPr>
              <a:buFont typeface="Wingdings" panose="05000000000000000000" pitchFamily="2" charset="2"/>
              <a:buChar char="Ø"/>
            </a:pPr>
            <a:r>
              <a:rPr lang="en-US" sz="1600">
                <a:latin typeface="+mj-lt"/>
              </a:rPr>
              <a:t>Conclusion</a:t>
            </a:r>
          </a:p>
          <a:p>
            <a:pPr>
              <a:buFont typeface="Wingdings" panose="05000000000000000000" pitchFamily="2" charset="2"/>
              <a:buChar char="Ø"/>
            </a:pPr>
            <a:r>
              <a:rPr lang="en-US" sz="1600">
                <a:latin typeface="+mj-lt"/>
              </a:rPr>
              <a:t>Appendix </a:t>
            </a:r>
          </a:p>
          <a:p>
            <a:pPr>
              <a:buFont typeface="Wingdings" panose="05000000000000000000" pitchFamily="2" charset="2"/>
              <a:buChar char="Ø"/>
            </a:pPr>
            <a:endParaRPr lang="en-US" sz="1600">
              <a:latin typeface="+mj-lt"/>
            </a:endParaRPr>
          </a:p>
          <a:p>
            <a:pPr>
              <a:buFont typeface="Wingdings" panose="05000000000000000000" pitchFamily="2" charset="2"/>
              <a:buChar char="Ø"/>
            </a:pPr>
            <a:endParaRPr lang="en-US" sz="1600">
              <a:latin typeface="+mj-lt"/>
            </a:endParaRPr>
          </a:p>
          <a:p>
            <a:pPr>
              <a:buFont typeface="Wingdings" panose="05000000000000000000" pitchFamily="2" charset="2"/>
              <a:buChar char="Ø"/>
            </a:pPr>
            <a:endParaRPr lang="en-US" sz="1600">
              <a:latin typeface="+mj-lt"/>
            </a:endParaRPr>
          </a:p>
          <a:p>
            <a:pPr>
              <a:buFont typeface="Wingdings" panose="05000000000000000000" pitchFamily="2" charset="2"/>
              <a:buChar char="Ø"/>
            </a:pPr>
            <a:endParaRPr lang="en-US" sz="1600">
              <a:latin typeface="+mj-lt"/>
            </a:endParaRPr>
          </a:p>
          <a:p>
            <a:pPr>
              <a:buFont typeface="Wingdings" panose="05000000000000000000" pitchFamily="2" charset="2"/>
              <a:buChar char="Ø"/>
            </a:pPr>
            <a:endParaRPr lang="en-US" sz="1600">
              <a:latin typeface="+mj-lt"/>
            </a:endParaRPr>
          </a:p>
          <a:p>
            <a:pPr>
              <a:buFont typeface="Wingdings" panose="05000000000000000000" pitchFamily="2" charset="2"/>
              <a:buChar char="Ø"/>
            </a:pPr>
            <a:endParaRPr lang="en-US" sz="1600">
              <a:latin typeface="+mj-lt"/>
            </a:endParaRPr>
          </a:p>
        </p:txBody>
      </p:sp>
      <p:sp>
        <p:nvSpPr>
          <p:cNvPr id="4" name="Date Placeholder 3">
            <a:extLst>
              <a:ext uri="{FF2B5EF4-FFF2-40B4-BE49-F238E27FC236}">
                <a16:creationId xmlns:a16="http://schemas.microsoft.com/office/drawing/2014/main" id="{43ACB3EC-7E2E-67DB-1F74-8C221104F549}"/>
              </a:ext>
            </a:extLst>
          </p:cNvPr>
          <p:cNvSpPr>
            <a:spLocks noGrp="1"/>
          </p:cNvSpPr>
          <p:nvPr>
            <p:ph type="dt" sz="half" idx="10"/>
          </p:nvPr>
        </p:nvSpPr>
        <p:spPr/>
        <p:txBody>
          <a:bodyPr/>
          <a:lstStyle/>
          <a:p>
            <a:fld id="{049DC8E1-D369-0F48-9062-BB068AFD07CE}" type="datetime1">
              <a:rPr lang="en-US" smtClean="0"/>
              <a:t>9/20/2022</a:t>
            </a:fld>
            <a:endParaRPr lang="en-US"/>
          </a:p>
        </p:txBody>
      </p:sp>
      <p:sp>
        <p:nvSpPr>
          <p:cNvPr id="5" name="Slide Number Placeholder 4">
            <a:extLst>
              <a:ext uri="{FF2B5EF4-FFF2-40B4-BE49-F238E27FC236}">
                <a16:creationId xmlns:a16="http://schemas.microsoft.com/office/drawing/2014/main" id="{07FEF52F-44D5-D898-40EE-84F9944A4721}"/>
              </a:ext>
            </a:extLst>
          </p:cNvPr>
          <p:cNvSpPr>
            <a:spLocks noGrp="1"/>
          </p:cNvSpPr>
          <p:nvPr>
            <p:ph type="sldNum" sz="quarter" idx="12"/>
          </p:nvPr>
        </p:nvSpPr>
        <p:spPr/>
        <p:txBody>
          <a:bodyPr/>
          <a:lstStyle/>
          <a:p>
            <a:fld id="{8A7A6979-0714-4377-B894-6BE4C2D6E202}" type="slidenum">
              <a:rPr lang="en-US" smtClean="0"/>
              <a:pPr/>
              <a:t>4</a:t>
            </a:fld>
            <a:endParaRPr lang="en-US"/>
          </a:p>
        </p:txBody>
      </p:sp>
    </p:spTree>
    <p:extLst>
      <p:ext uri="{BB962C8B-B14F-4D97-AF65-F5344CB8AC3E}">
        <p14:creationId xmlns:p14="http://schemas.microsoft.com/office/powerpoint/2010/main" val="258120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00F5-30D1-491A-A32F-80E2F6CD4F7B}"/>
              </a:ext>
            </a:extLst>
          </p:cNvPr>
          <p:cNvSpPr>
            <a:spLocks noGrp="1"/>
          </p:cNvSpPr>
          <p:nvPr>
            <p:ph type="ctrTitle"/>
          </p:nvPr>
        </p:nvSpPr>
        <p:spPr/>
        <p:txBody>
          <a:bodyPr/>
          <a:lstStyle/>
          <a:p>
            <a:r>
              <a:rPr lang="en-US" dirty="0"/>
              <a:t>Executive Summary</a:t>
            </a:r>
            <a:endParaRPr lang="en-IN" dirty="0"/>
          </a:p>
        </p:txBody>
      </p:sp>
      <p:sp>
        <p:nvSpPr>
          <p:cNvPr id="4" name="Text Placeholder 3">
            <a:extLst>
              <a:ext uri="{FF2B5EF4-FFF2-40B4-BE49-F238E27FC236}">
                <a16:creationId xmlns:a16="http://schemas.microsoft.com/office/drawing/2014/main" id="{DD457396-4E6C-4CBB-8897-DA3F9F8FB11E}"/>
              </a:ext>
            </a:extLst>
          </p:cNvPr>
          <p:cNvSpPr>
            <a:spLocks noGrp="1"/>
          </p:cNvSpPr>
          <p:nvPr>
            <p:ph type="body" sz="quarter" idx="14"/>
          </p:nvPr>
        </p:nvSpPr>
        <p:spPr>
          <a:xfrm>
            <a:off x="863082" y="1035698"/>
            <a:ext cx="7417836" cy="4793332"/>
          </a:xfrm>
        </p:spPr>
        <p:txBody>
          <a:bodyPr>
            <a:normAutofit fontScale="62500" lnSpcReduction="20000"/>
          </a:bodyPr>
          <a:lstStyle/>
          <a:p>
            <a:pPr marL="0"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An excellent “Go-to-Market” Strategy is the challenge that Therma Sleeve needs to address for a successful market launch of their innovative and cost-effective solution to musculoskeletal pain. Recent studies indicate more than 50% of new businesses shut shop in less than 5 years due to a lack of a good launch or growth plan.  Go-to-market strategies are paramount in today’s marketplace with intense competition, the need to launch new products and services at record speed, and the demand for delivering ROI (return on investment). Hence, to develop a powerful go-to-market strategy, our recommendation is to focus on a few key components including identifying and expanding the scope of the target audience to alternative applications along musculoskeletal pain, determining, and improving their current positions against the competition for product feature and competitive pricing along with identification of local and national distribution channels to reach a larger audience at lower cost and shorter time span.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Following an in-depth analysis, we understood that the Therma Sleeve product offers a unique solution targeting several pain areas single-handedly, and this USP combined with its lower cost than the competition can capture a bigger market share than initially anticipated. We narrowed down the target audience to the working class, experiencing musculoskeletal disorders due to long hours of sitting or repetitive muscle-intensive movement like on assembly lines in manufacturing units. Based on sports injury data, we have also included sports players in the target audience. Women below the age of 45 who might experience menstrual cramps, and arthritis patients are the remaining two components of our target market. Our competition study revealed that the most-selling microwavable heating pads belong to the Multipurpose or Neck, Back, and Shoulder category. These top-selling products have an outer covering of comforting materials like mink, polar fleece, or breathable polyester. Unlike Therma Sleeve’s product, they mostly have a filling of flaxseeds, millets, and clay beads. Flaxseeds have a better heat-retention and conform to the body better than rice. The cost analysis also tells us that the price to produce each sleeve can go down to approximately $2.9 resulting in a significant decrease in production cost. An expansion strategy could focus on the prevalence of identified factors included to evaluate the target audience and regions on sedentary life etc.  Switching to procuring material in bulk from lower-cost countries and outsourcing the product manufacturing would help reduce the cost further and remain competitive.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Our recommendation is to</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adopt the proposed Go to Market Strategy, as this offers unique positions against the competition. Therma Sleeve needs to leverage its unique position of being a diverse – women-owned business and partner with government affiliate organizations to gain wider recognition.  To remain competitive in the market they need to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Reduce total cost of ownership by buying in bulk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Partner with GPOs and supermarket channels</a:t>
            </a:r>
          </a:p>
          <a:p>
            <a:pPr marL="342900" lvl="0" indent="-342900">
              <a:lnSpc>
                <a:spcPct val="107000"/>
              </a:lnSpc>
              <a:spcAft>
                <a:spcPts val="800"/>
              </a:spcAft>
              <a:buFont typeface="Calibri" panose="020F0502020204030204" pitchFamily="34" charset="0"/>
              <a:buChar char="-"/>
            </a:pPr>
            <a:r>
              <a:rPr lang="en-US" dirty="0">
                <a:latin typeface="Times New Roman" panose="02020603050405020304" pitchFamily="18" charset="0"/>
                <a:ea typeface="Calibri" panose="020F0502020204030204" pitchFamily="34" charset="0"/>
              </a:rPr>
              <a:t>Develop and leverage statistical methods to identify locations for expansion</a:t>
            </a:r>
            <a:endParaRPr lang="en-US" sz="3200" dirty="0"/>
          </a:p>
          <a:p>
            <a:endParaRPr lang="en-IN" dirty="0"/>
          </a:p>
        </p:txBody>
      </p:sp>
      <p:sp>
        <p:nvSpPr>
          <p:cNvPr id="5" name="Date Placeholder 4">
            <a:extLst>
              <a:ext uri="{FF2B5EF4-FFF2-40B4-BE49-F238E27FC236}">
                <a16:creationId xmlns:a16="http://schemas.microsoft.com/office/drawing/2014/main" id="{98F4A8D0-AFA7-4F16-A817-BDB3728E4611}"/>
              </a:ext>
            </a:extLst>
          </p:cNvPr>
          <p:cNvSpPr>
            <a:spLocks noGrp="1"/>
          </p:cNvSpPr>
          <p:nvPr>
            <p:ph type="dt" sz="half" idx="10"/>
          </p:nvPr>
        </p:nvSpPr>
        <p:spPr/>
        <p:txBody>
          <a:bodyPr/>
          <a:lstStyle/>
          <a:p>
            <a:fld id="{93C70D44-4D52-E745-B943-20C0DA58653C}" type="datetime1">
              <a:rPr lang="en-US" smtClean="0"/>
              <a:t>9/20/2022</a:t>
            </a:fld>
            <a:endParaRPr lang="en-US"/>
          </a:p>
        </p:txBody>
      </p:sp>
      <p:sp>
        <p:nvSpPr>
          <p:cNvPr id="6" name="Slide Number Placeholder 5">
            <a:extLst>
              <a:ext uri="{FF2B5EF4-FFF2-40B4-BE49-F238E27FC236}">
                <a16:creationId xmlns:a16="http://schemas.microsoft.com/office/drawing/2014/main" id="{3305E7FF-C076-4355-B487-6DB5734028D4}"/>
              </a:ext>
            </a:extLst>
          </p:cNvPr>
          <p:cNvSpPr>
            <a:spLocks noGrp="1"/>
          </p:cNvSpPr>
          <p:nvPr>
            <p:ph type="sldNum" sz="quarter" idx="12"/>
          </p:nvPr>
        </p:nvSpPr>
        <p:spPr/>
        <p:txBody>
          <a:bodyPr/>
          <a:lstStyle/>
          <a:p>
            <a:fld id="{8A7A6979-0714-4377-B894-6BE4C2D6E202}" type="slidenum">
              <a:rPr lang="en-US" smtClean="0"/>
              <a:pPr/>
              <a:t>5</a:t>
            </a:fld>
            <a:endParaRPr lang="en-US"/>
          </a:p>
        </p:txBody>
      </p:sp>
    </p:spTree>
    <p:extLst>
      <p:ext uri="{BB962C8B-B14F-4D97-AF65-F5344CB8AC3E}">
        <p14:creationId xmlns:p14="http://schemas.microsoft.com/office/powerpoint/2010/main" val="161770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CDB1226-5AC2-3942-99A6-FD6A4A8BEA1F}"/>
              </a:ext>
            </a:extLst>
          </p:cNvPr>
          <p:cNvSpPr>
            <a:spLocks noGrp="1"/>
          </p:cNvSpPr>
          <p:nvPr>
            <p:ph type="ctrTitle"/>
          </p:nvPr>
        </p:nvSpPr>
        <p:spPr>
          <a:xfrm>
            <a:off x="1034488" y="273210"/>
            <a:ext cx="6925732" cy="498598"/>
          </a:xfrm>
        </p:spPr>
        <p:txBody>
          <a:bodyPr/>
          <a:lstStyle/>
          <a:p>
            <a:r>
              <a:rPr lang="en-US"/>
              <a:t>Analysis</a:t>
            </a:r>
          </a:p>
        </p:txBody>
      </p:sp>
      <p:sp>
        <p:nvSpPr>
          <p:cNvPr id="3" name="Subhead">
            <a:extLst>
              <a:ext uri="{FF2B5EF4-FFF2-40B4-BE49-F238E27FC236}">
                <a16:creationId xmlns:a16="http://schemas.microsoft.com/office/drawing/2014/main" id="{F8CCF687-DBF3-B948-9F20-DE036FE10637}"/>
              </a:ext>
            </a:extLst>
          </p:cNvPr>
          <p:cNvSpPr>
            <a:spLocks noGrp="1"/>
          </p:cNvSpPr>
          <p:nvPr>
            <p:ph type="subTitle" idx="1"/>
          </p:nvPr>
        </p:nvSpPr>
        <p:spPr>
          <a:xfrm>
            <a:off x="1034488" y="1331617"/>
            <a:ext cx="2310104" cy="553998"/>
          </a:xfrm>
        </p:spPr>
        <p:txBody>
          <a:bodyPr/>
          <a:lstStyle/>
          <a:p>
            <a:pPr algn="ctr"/>
            <a:r>
              <a:rPr lang="en-US" sz="1800">
                <a:latin typeface="Acumin Pro" panose="020B0504020202020204" pitchFamily="34" charset="77"/>
              </a:rPr>
              <a:t>Target Audience by Segment</a:t>
            </a:r>
          </a:p>
        </p:txBody>
      </p:sp>
      <p:sp>
        <p:nvSpPr>
          <p:cNvPr id="4" name="Date">
            <a:extLst>
              <a:ext uri="{FF2B5EF4-FFF2-40B4-BE49-F238E27FC236}">
                <a16:creationId xmlns:a16="http://schemas.microsoft.com/office/drawing/2014/main" id="{425DF719-939A-5D4F-B8FF-55328CDA79DD}"/>
              </a:ext>
            </a:extLst>
          </p:cNvPr>
          <p:cNvSpPr>
            <a:spLocks noGrp="1"/>
          </p:cNvSpPr>
          <p:nvPr>
            <p:ph type="dt" sz="half" idx="10"/>
          </p:nvPr>
        </p:nvSpPr>
        <p:spPr/>
        <p:txBody>
          <a:bodyPr/>
          <a:lstStyle/>
          <a:p>
            <a:fld id="{93C70D44-4D52-E745-B943-20C0DA58653C}" type="datetime1">
              <a:rPr lang="en-US" smtClean="0"/>
              <a:t>9/20/2022</a:t>
            </a:fld>
            <a:endParaRPr lang="en-US"/>
          </a:p>
        </p:txBody>
      </p:sp>
      <p:sp>
        <p:nvSpPr>
          <p:cNvPr id="5" name="Slide Number">
            <a:extLst>
              <a:ext uri="{FF2B5EF4-FFF2-40B4-BE49-F238E27FC236}">
                <a16:creationId xmlns:a16="http://schemas.microsoft.com/office/drawing/2014/main" id="{6B8256BD-DC91-B348-8F82-5AEC70B6DD7D}"/>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7" name="TextBox 6">
            <a:extLst>
              <a:ext uri="{FF2B5EF4-FFF2-40B4-BE49-F238E27FC236}">
                <a16:creationId xmlns:a16="http://schemas.microsoft.com/office/drawing/2014/main" id="{A62437E5-8D62-FA9E-8AEE-8EA6106043FB}"/>
              </a:ext>
            </a:extLst>
          </p:cNvPr>
          <p:cNvSpPr txBox="1"/>
          <p:nvPr/>
        </p:nvSpPr>
        <p:spPr>
          <a:xfrm>
            <a:off x="856084" y="5305376"/>
            <a:ext cx="7479263" cy="738664"/>
          </a:xfrm>
          <a:prstGeom prst="rect">
            <a:avLst/>
          </a:prstGeom>
          <a:noFill/>
        </p:spPr>
        <p:txBody>
          <a:bodyPr wrap="square" rtlCol="0">
            <a:spAutoFit/>
          </a:bodyPr>
          <a:lstStyle/>
          <a:p>
            <a:r>
              <a:rPr lang="en-US" sz="1050">
                <a:solidFill>
                  <a:schemeClr val="bg1"/>
                </a:solidFill>
                <a:hlinkClick r:id="rId4">
                  <a:extLst>
                    <a:ext uri="{A12FA001-AC4F-418D-AE19-62706E023703}">
                      <ahyp:hlinkClr xmlns:ahyp="http://schemas.microsoft.com/office/drawing/2018/hyperlinkcolor" val="tx"/>
                    </a:ext>
                  </a:extLst>
                </a:hlinkClick>
              </a:rPr>
              <a:t>Source https://www.bls.gov/eag/eag.wa.htm</a:t>
            </a:r>
            <a:endParaRPr lang="en-US" sz="1050">
              <a:solidFill>
                <a:schemeClr val="bg1"/>
              </a:solidFill>
            </a:endParaRPr>
          </a:p>
          <a:p>
            <a:r>
              <a:rPr lang="en-US" sz="1050">
                <a:solidFill>
                  <a:schemeClr val="bg1"/>
                </a:solidFill>
                <a:hlinkClick r:id="rId5">
                  <a:extLst>
                    <a:ext uri="{A12FA001-AC4F-418D-AE19-62706E023703}">
                      <ahyp:hlinkClr xmlns:ahyp="http://schemas.microsoft.com/office/drawing/2018/hyperlinkcolor" val="tx"/>
                    </a:ext>
                  </a:extLst>
                </a:hlinkClick>
              </a:rPr>
              <a:t>https://www.infoplease.com/us/census/washington/demographic-statistics</a:t>
            </a:r>
            <a:endParaRPr lang="en-US" sz="1050">
              <a:solidFill>
                <a:schemeClr val="bg1"/>
              </a:solidFill>
            </a:endParaRPr>
          </a:p>
          <a:p>
            <a:r>
              <a:rPr lang="en-US" sz="1050">
                <a:solidFill>
                  <a:schemeClr val="bg1"/>
                </a:solidFill>
                <a:hlinkClick r:id="rId6">
                  <a:extLst>
                    <a:ext uri="{A12FA001-AC4F-418D-AE19-62706E023703}">
                      <ahyp:hlinkClr xmlns:ahyp="http://schemas.microsoft.com/office/drawing/2018/hyperlinkcolor" val="tx"/>
                    </a:ext>
                  </a:extLst>
                </a:hlinkClick>
              </a:rPr>
              <a:t>https://doh.wa.gov/community-and-environment/healthy-eating-active-living/washington-healthy-and-active-arthritis-management</a:t>
            </a:r>
            <a:endParaRPr lang="en-US" sz="1050">
              <a:solidFill>
                <a:schemeClr val="bg1"/>
              </a:solidFill>
            </a:endParaRPr>
          </a:p>
          <a:p>
            <a:r>
              <a:rPr lang="en-US" sz="1050">
                <a:solidFill>
                  <a:schemeClr val="bg1"/>
                </a:solidFill>
              </a:rPr>
              <a:t>https://www.usnews.com/news/healthiest-communities/slideshows/the-10-least-physically-active-states-in-america</a:t>
            </a:r>
          </a:p>
        </p:txBody>
      </p:sp>
      <p:graphicFrame>
        <p:nvGraphicFramePr>
          <p:cNvPr id="12" name="Object 11">
            <a:extLst>
              <a:ext uri="{FF2B5EF4-FFF2-40B4-BE49-F238E27FC236}">
                <a16:creationId xmlns:a16="http://schemas.microsoft.com/office/drawing/2014/main" id="{E9EAF57A-9B0C-9A03-68DF-E1769A052A07}"/>
              </a:ext>
            </a:extLst>
          </p:cNvPr>
          <p:cNvGraphicFramePr>
            <a:graphicFrameLocks noChangeAspect="1"/>
          </p:cNvGraphicFramePr>
          <p:nvPr>
            <p:extLst>
              <p:ext uri="{D42A27DB-BD31-4B8C-83A1-F6EECF244321}">
                <p14:modId xmlns:p14="http://schemas.microsoft.com/office/powerpoint/2010/main" val="1315013168"/>
              </p:ext>
            </p:extLst>
          </p:nvPr>
        </p:nvGraphicFramePr>
        <p:xfrm>
          <a:off x="808653" y="2001676"/>
          <a:ext cx="3735355" cy="2173710"/>
        </p:xfrm>
        <a:graphic>
          <a:graphicData uri="http://schemas.openxmlformats.org/presentationml/2006/ole">
            <mc:AlternateContent xmlns:mc="http://schemas.openxmlformats.org/markup-compatibility/2006">
              <mc:Choice xmlns:v="urn:schemas-microsoft-com:vml" Requires="v">
                <p:oleObj spid="_x0000_s1027" name="Worksheet" r:id="rId7" imgW="4876942" imgH="1836389" progId="Excel.Sheet.12">
                  <p:embed/>
                </p:oleObj>
              </mc:Choice>
              <mc:Fallback>
                <p:oleObj name="Worksheet" r:id="rId7" imgW="4876942" imgH="1836389" progId="Excel.Sheet.12">
                  <p:embed/>
                  <p:pic>
                    <p:nvPicPr>
                      <p:cNvPr id="12" name="Object 11">
                        <a:extLst>
                          <a:ext uri="{FF2B5EF4-FFF2-40B4-BE49-F238E27FC236}">
                            <a16:creationId xmlns:a16="http://schemas.microsoft.com/office/drawing/2014/main" id="{E9EAF57A-9B0C-9A03-68DF-E1769A052A07}"/>
                          </a:ext>
                        </a:extLst>
                      </p:cNvPr>
                      <p:cNvPicPr/>
                      <p:nvPr/>
                    </p:nvPicPr>
                    <p:blipFill>
                      <a:blip r:embed="rId8"/>
                      <a:stretch>
                        <a:fillRect/>
                      </a:stretch>
                    </p:blipFill>
                    <p:spPr>
                      <a:xfrm>
                        <a:off x="808653" y="2001676"/>
                        <a:ext cx="3735355" cy="2173710"/>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6200B32C-0800-F836-C59D-FE28A390AE83}"/>
              </a:ext>
            </a:extLst>
          </p:cNvPr>
          <p:cNvCxnSpPr>
            <a:cxnSpLocks/>
          </p:cNvCxnSpPr>
          <p:nvPr/>
        </p:nvCxnSpPr>
        <p:spPr>
          <a:xfrm>
            <a:off x="4674641" y="1452141"/>
            <a:ext cx="0" cy="272324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5" name="Chart 14">
            <a:extLst>
              <a:ext uri="{FF2B5EF4-FFF2-40B4-BE49-F238E27FC236}">
                <a16:creationId xmlns:a16="http://schemas.microsoft.com/office/drawing/2014/main" id="{0E71057E-7F42-6305-A969-19C4805FF9DC}"/>
              </a:ext>
            </a:extLst>
          </p:cNvPr>
          <p:cNvGraphicFramePr>
            <a:graphicFrameLocks/>
          </p:cNvGraphicFramePr>
          <p:nvPr>
            <p:extLst>
              <p:ext uri="{D42A27DB-BD31-4B8C-83A1-F6EECF244321}">
                <p14:modId xmlns:p14="http://schemas.microsoft.com/office/powerpoint/2010/main" val="454130193"/>
              </p:ext>
            </p:extLst>
          </p:nvPr>
        </p:nvGraphicFramePr>
        <p:xfrm>
          <a:off x="4817711" y="2015412"/>
          <a:ext cx="3564290" cy="2356250"/>
        </p:xfrm>
        <a:graphic>
          <a:graphicData uri="http://schemas.openxmlformats.org/drawingml/2006/chart">
            <c:chart xmlns:c="http://schemas.openxmlformats.org/drawingml/2006/chart" xmlns:r="http://schemas.openxmlformats.org/officeDocument/2006/relationships" r:id="rId9"/>
          </a:graphicData>
        </a:graphic>
      </p:graphicFrame>
      <p:sp>
        <p:nvSpPr>
          <p:cNvPr id="16" name="Subhead">
            <a:extLst>
              <a:ext uri="{FF2B5EF4-FFF2-40B4-BE49-F238E27FC236}">
                <a16:creationId xmlns:a16="http://schemas.microsoft.com/office/drawing/2014/main" id="{E70D773C-7065-26A5-C6E1-EDAEFD3E371E}"/>
              </a:ext>
            </a:extLst>
          </p:cNvPr>
          <p:cNvSpPr txBox="1">
            <a:spLocks/>
          </p:cNvSpPr>
          <p:nvPr/>
        </p:nvSpPr>
        <p:spPr>
          <a:xfrm>
            <a:off x="4934837" y="1331617"/>
            <a:ext cx="3025383" cy="553998"/>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1800">
                <a:latin typeface="Acumin Pro" panose="020B0504020202020204" pitchFamily="34" charset="77"/>
              </a:rPr>
              <a:t>Prevalence of Physically Inactive Adults by state</a:t>
            </a:r>
          </a:p>
        </p:txBody>
      </p:sp>
      <p:sp>
        <p:nvSpPr>
          <p:cNvPr id="18" name="Isosceles Triangle 17">
            <a:extLst>
              <a:ext uri="{FF2B5EF4-FFF2-40B4-BE49-F238E27FC236}">
                <a16:creationId xmlns:a16="http://schemas.microsoft.com/office/drawing/2014/main" id="{6BD0E243-393E-B30F-0488-9962118D7216}"/>
              </a:ext>
            </a:extLst>
          </p:cNvPr>
          <p:cNvSpPr/>
          <p:nvPr/>
        </p:nvSpPr>
        <p:spPr>
          <a:xfrm rot="10800000">
            <a:off x="4142792" y="4371662"/>
            <a:ext cx="1091681" cy="12979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B19E0A-8965-9048-4EE8-34515BB670DF}"/>
              </a:ext>
            </a:extLst>
          </p:cNvPr>
          <p:cNvSpPr/>
          <p:nvPr/>
        </p:nvSpPr>
        <p:spPr>
          <a:xfrm>
            <a:off x="808653" y="4581815"/>
            <a:ext cx="7059343" cy="7235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By including new segments, we will be able to target a larger audience which will impact the profit margin</a:t>
            </a:r>
          </a:p>
          <a:p>
            <a:pPr algn="ctr"/>
            <a:r>
              <a:rPr lang="en-US" sz="1200"/>
              <a:t>The information on physically inactive adults provides a supporting argument for the target market states for expansion and will help us narrow the search for the next stage of expansion. </a:t>
            </a:r>
          </a:p>
          <a:p>
            <a:pPr algn="ctr"/>
            <a:endParaRPr lang="en-US" sz="1200"/>
          </a:p>
        </p:txBody>
      </p:sp>
    </p:spTree>
    <p:extLst>
      <p:ext uri="{BB962C8B-B14F-4D97-AF65-F5344CB8AC3E}">
        <p14:creationId xmlns:p14="http://schemas.microsoft.com/office/powerpoint/2010/main" val="3929955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8EBDA5-F7A7-060B-BB12-7696FCED976E}"/>
              </a:ext>
            </a:extLst>
          </p:cNvPr>
          <p:cNvSpPr/>
          <p:nvPr/>
        </p:nvSpPr>
        <p:spPr>
          <a:xfrm>
            <a:off x="746446" y="1175657"/>
            <a:ext cx="7641772" cy="4348065"/>
          </a:xfrm>
          <a:prstGeom prst="rect">
            <a:avLst/>
          </a:prstGeom>
          <a:ln>
            <a:solidFill>
              <a:schemeClr val="bg2">
                <a:lumMod val="20000"/>
                <a:lumOff val="80000"/>
              </a:schemeClr>
            </a:solidFill>
          </a:ln>
          <a:effectLst>
            <a:outerShdw blurRad="50800" dist="38100" dir="16200000"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a:extLst>
              <a:ext uri="{FF2B5EF4-FFF2-40B4-BE49-F238E27FC236}">
                <a16:creationId xmlns:a16="http://schemas.microsoft.com/office/drawing/2014/main" id="{D29BF299-ADCD-9B43-997E-DFA36FEB94E8}"/>
              </a:ext>
            </a:extLst>
          </p:cNvPr>
          <p:cNvSpPr>
            <a:spLocks noGrp="1"/>
          </p:cNvSpPr>
          <p:nvPr>
            <p:ph type="ctrTitle"/>
          </p:nvPr>
        </p:nvSpPr>
        <p:spPr>
          <a:xfrm>
            <a:off x="997162" y="242280"/>
            <a:ext cx="6925732" cy="512448"/>
          </a:xfrm>
        </p:spPr>
        <p:txBody>
          <a:bodyPr/>
          <a:lstStyle/>
          <a:p>
            <a:r>
              <a:rPr lang="en-US"/>
              <a:t>Analysis </a:t>
            </a:r>
          </a:p>
        </p:txBody>
      </p:sp>
      <p:sp>
        <p:nvSpPr>
          <p:cNvPr id="3" name="Subhead">
            <a:extLst>
              <a:ext uri="{FF2B5EF4-FFF2-40B4-BE49-F238E27FC236}">
                <a16:creationId xmlns:a16="http://schemas.microsoft.com/office/drawing/2014/main" id="{0ED6075B-A6C0-864A-B7A1-3CD5E6E6E81D}"/>
              </a:ext>
            </a:extLst>
          </p:cNvPr>
          <p:cNvSpPr>
            <a:spLocks noGrp="1"/>
          </p:cNvSpPr>
          <p:nvPr>
            <p:ph type="subTitle" idx="1"/>
          </p:nvPr>
        </p:nvSpPr>
        <p:spPr>
          <a:xfrm>
            <a:off x="5371186" y="1446999"/>
            <a:ext cx="5466371" cy="338554"/>
          </a:xfrm>
        </p:spPr>
        <p:txBody>
          <a:bodyPr/>
          <a:lstStyle/>
          <a:p>
            <a:r>
              <a:rPr lang="en-US"/>
              <a:t>Target Market Analysis</a:t>
            </a:r>
          </a:p>
        </p:txBody>
      </p:sp>
      <p:sp>
        <p:nvSpPr>
          <p:cNvPr id="4" name="Date">
            <a:extLst>
              <a:ext uri="{FF2B5EF4-FFF2-40B4-BE49-F238E27FC236}">
                <a16:creationId xmlns:a16="http://schemas.microsoft.com/office/drawing/2014/main" id="{49A60BCA-3FC5-CD4F-9BB8-82548B3B6D73}"/>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5" name="Slide Number">
            <a:extLst>
              <a:ext uri="{FF2B5EF4-FFF2-40B4-BE49-F238E27FC236}">
                <a16:creationId xmlns:a16="http://schemas.microsoft.com/office/drawing/2014/main" id="{9EDD304E-803A-2F4B-A026-9426571AB86B}"/>
              </a:ext>
            </a:extLst>
          </p:cNvPr>
          <p:cNvSpPr>
            <a:spLocks noGrp="1"/>
          </p:cNvSpPr>
          <p:nvPr>
            <p:ph type="sldNum" sz="quarter" idx="12"/>
          </p:nvPr>
        </p:nvSpPr>
        <p:spPr/>
        <p:txBody>
          <a:bodyPr/>
          <a:lstStyle/>
          <a:p>
            <a:fld id="{8A7A6979-0714-4377-B894-6BE4C2D6E202}" type="slidenum">
              <a:rPr lang="en-US" smtClean="0"/>
              <a:pPr/>
              <a:t>7</a:t>
            </a:fld>
            <a:endParaRPr lang="en-US"/>
          </a:p>
        </p:txBody>
      </p:sp>
      <p:graphicFrame>
        <p:nvGraphicFramePr>
          <p:cNvPr id="9" name="Chart 8">
            <a:extLst>
              <a:ext uri="{FF2B5EF4-FFF2-40B4-BE49-F238E27FC236}">
                <a16:creationId xmlns:a16="http://schemas.microsoft.com/office/drawing/2014/main" id="{297FC5E3-C761-CA91-4911-E026553BD34C}"/>
              </a:ext>
            </a:extLst>
          </p:cNvPr>
          <p:cNvGraphicFramePr>
            <a:graphicFrameLocks/>
          </p:cNvGraphicFramePr>
          <p:nvPr>
            <p:extLst>
              <p:ext uri="{D42A27DB-BD31-4B8C-83A1-F6EECF244321}">
                <p14:modId xmlns:p14="http://schemas.microsoft.com/office/powerpoint/2010/main" val="3379166586"/>
              </p:ext>
            </p:extLst>
          </p:nvPr>
        </p:nvGraphicFramePr>
        <p:xfrm>
          <a:off x="4488021" y="2079408"/>
          <a:ext cx="4079966" cy="24632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419A748C-797F-DC88-41EF-C0508935422D}"/>
              </a:ext>
            </a:extLst>
          </p:cNvPr>
          <p:cNvGraphicFramePr>
            <a:graphicFrameLocks/>
          </p:cNvGraphicFramePr>
          <p:nvPr>
            <p:extLst>
              <p:ext uri="{D42A27DB-BD31-4B8C-83A1-F6EECF244321}">
                <p14:modId xmlns:p14="http://schemas.microsoft.com/office/powerpoint/2010/main" val="838889193"/>
              </p:ext>
            </p:extLst>
          </p:nvPr>
        </p:nvGraphicFramePr>
        <p:xfrm>
          <a:off x="920821" y="2169358"/>
          <a:ext cx="3443499" cy="2744722"/>
        </p:xfrm>
        <a:graphic>
          <a:graphicData uri="http://schemas.openxmlformats.org/drawingml/2006/chart">
            <c:chart xmlns:c="http://schemas.openxmlformats.org/drawingml/2006/chart" xmlns:r="http://schemas.openxmlformats.org/officeDocument/2006/relationships" r:id="rId4"/>
          </a:graphicData>
        </a:graphic>
      </p:graphicFrame>
      <p:sp>
        <p:nvSpPr>
          <p:cNvPr id="15" name="Subhead">
            <a:extLst>
              <a:ext uri="{FF2B5EF4-FFF2-40B4-BE49-F238E27FC236}">
                <a16:creationId xmlns:a16="http://schemas.microsoft.com/office/drawing/2014/main" id="{4B5AC375-B607-FD89-AB7D-1F784379EE47}"/>
              </a:ext>
            </a:extLst>
          </p:cNvPr>
          <p:cNvSpPr txBox="1">
            <a:spLocks/>
          </p:cNvSpPr>
          <p:nvPr/>
        </p:nvSpPr>
        <p:spPr>
          <a:xfrm>
            <a:off x="1039628" y="1446999"/>
            <a:ext cx="3532372"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Acumin Pro" panose="020B0504020202020204" pitchFamily="34" charset="77"/>
              </a:rPr>
              <a:t>Product Proxy Names</a:t>
            </a:r>
          </a:p>
        </p:txBody>
      </p:sp>
      <p:cxnSp>
        <p:nvCxnSpPr>
          <p:cNvPr id="17" name="Straight Connector 16">
            <a:extLst>
              <a:ext uri="{FF2B5EF4-FFF2-40B4-BE49-F238E27FC236}">
                <a16:creationId xmlns:a16="http://schemas.microsoft.com/office/drawing/2014/main" id="{8E0ACDBB-55B3-802E-7FEA-818600EE2031}"/>
              </a:ext>
            </a:extLst>
          </p:cNvPr>
          <p:cNvCxnSpPr>
            <a:cxnSpLocks/>
          </p:cNvCxnSpPr>
          <p:nvPr/>
        </p:nvCxnSpPr>
        <p:spPr>
          <a:xfrm>
            <a:off x="4460028" y="1446999"/>
            <a:ext cx="0" cy="302236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05A1A8-DB61-6919-A4C2-D4BE50EB8DEA}"/>
              </a:ext>
            </a:extLst>
          </p:cNvPr>
          <p:cNvSpPr txBox="1"/>
          <p:nvPr/>
        </p:nvSpPr>
        <p:spPr>
          <a:xfrm>
            <a:off x="746446" y="5661306"/>
            <a:ext cx="5421084" cy="215444"/>
          </a:xfrm>
          <a:prstGeom prst="rect">
            <a:avLst/>
          </a:prstGeom>
          <a:noFill/>
        </p:spPr>
        <p:txBody>
          <a:bodyPr wrap="square">
            <a:spAutoFit/>
          </a:bodyPr>
          <a:lstStyle/>
          <a:p>
            <a:r>
              <a:rPr lang="en-US" sz="800">
                <a:solidFill>
                  <a:schemeClr val="bg1"/>
                </a:solidFill>
              </a:rPr>
              <a:t>Source: https://trends.google.com/trends/explore?date=today%205-y&amp;geo=US&amp;q=heat%20massage</a:t>
            </a:r>
          </a:p>
        </p:txBody>
      </p:sp>
      <p:sp>
        <p:nvSpPr>
          <p:cNvPr id="22" name="Rectangle 21">
            <a:extLst>
              <a:ext uri="{FF2B5EF4-FFF2-40B4-BE49-F238E27FC236}">
                <a16:creationId xmlns:a16="http://schemas.microsoft.com/office/drawing/2014/main" id="{0A4A3A8A-0E7E-7CAD-BB48-2D8786566015}"/>
              </a:ext>
            </a:extLst>
          </p:cNvPr>
          <p:cNvSpPr/>
          <p:nvPr/>
        </p:nvSpPr>
        <p:spPr>
          <a:xfrm>
            <a:off x="1147203" y="4990025"/>
            <a:ext cx="7059343" cy="4809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 the past 5 years, the above-mentioned states observed a significant surge in demand for these products which makes them a viable candidate for future expansion </a:t>
            </a:r>
          </a:p>
          <a:p>
            <a:pPr algn="ctr"/>
            <a:endParaRPr lang="en-US" sz="1200"/>
          </a:p>
        </p:txBody>
      </p:sp>
      <p:sp>
        <p:nvSpPr>
          <p:cNvPr id="23" name="Isosceles Triangle 22">
            <a:extLst>
              <a:ext uri="{FF2B5EF4-FFF2-40B4-BE49-F238E27FC236}">
                <a16:creationId xmlns:a16="http://schemas.microsoft.com/office/drawing/2014/main" id="{CE9A5D69-54A6-C71B-930B-43D92AA5A9E3}"/>
              </a:ext>
            </a:extLst>
          </p:cNvPr>
          <p:cNvSpPr/>
          <p:nvPr/>
        </p:nvSpPr>
        <p:spPr>
          <a:xfrm rot="10800000">
            <a:off x="3904948" y="4580357"/>
            <a:ext cx="1156995"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29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03BE-A01E-E0F8-9A86-108B67697404}"/>
              </a:ext>
            </a:extLst>
          </p:cNvPr>
          <p:cNvSpPr>
            <a:spLocks noGrp="1"/>
          </p:cNvSpPr>
          <p:nvPr>
            <p:ph type="ctrTitle"/>
          </p:nvPr>
        </p:nvSpPr>
        <p:spPr/>
        <p:txBody>
          <a:bodyPr/>
          <a:lstStyle/>
          <a:p>
            <a:r>
              <a:rPr lang="en-US"/>
              <a:t>Analysis </a:t>
            </a:r>
          </a:p>
        </p:txBody>
      </p:sp>
      <p:pic>
        <p:nvPicPr>
          <p:cNvPr id="9" name="Content Placeholder 8" descr="Chart, bubble chart">
            <a:extLst>
              <a:ext uri="{FF2B5EF4-FFF2-40B4-BE49-F238E27FC236}">
                <a16:creationId xmlns:a16="http://schemas.microsoft.com/office/drawing/2014/main" id="{147AFE94-D2FF-2B28-9610-15F40343866D}"/>
              </a:ext>
            </a:extLst>
          </p:cNvPr>
          <p:cNvPicPr>
            <a:picLocks noGrp="1" noChangeAspect="1"/>
          </p:cNvPicPr>
          <p:nvPr>
            <p:ph sz="quarter" idx="13"/>
          </p:nvPr>
        </p:nvPicPr>
        <p:blipFill rotWithShape="1">
          <a:blip r:embed="rId2"/>
          <a:srcRect t="3783"/>
          <a:stretch/>
        </p:blipFill>
        <p:spPr>
          <a:xfrm>
            <a:off x="597005" y="1633569"/>
            <a:ext cx="5640439" cy="3247054"/>
          </a:xfrm>
        </p:spPr>
      </p:pic>
      <p:sp>
        <p:nvSpPr>
          <p:cNvPr id="6" name="Date Placeholder 5">
            <a:extLst>
              <a:ext uri="{FF2B5EF4-FFF2-40B4-BE49-F238E27FC236}">
                <a16:creationId xmlns:a16="http://schemas.microsoft.com/office/drawing/2014/main" id="{DD5760B8-6206-030B-9959-44A0964E08B2}"/>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35F75AE0-F129-9F30-DC38-BD949BFC2B56}"/>
              </a:ext>
            </a:extLst>
          </p:cNvPr>
          <p:cNvSpPr>
            <a:spLocks noGrp="1"/>
          </p:cNvSpPr>
          <p:nvPr>
            <p:ph type="sldNum" sz="quarter" idx="12"/>
          </p:nvPr>
        </p:nvSpPr>
        <p:spPr/>
        <p:txBody>
          <a:bodyPr/>
          <a:lstStyle/>
          <a:p>
            <a:fld id="{8A7A6979-0714-4377-B894-6BE4C2D6E202}" type="slidenum">
              <a:rPr lang="en-US" smtClean="0"/>
              <a:pPr/>
              <a:t>8</a:t>
            </a:fld>
            <a:endParaRPr lang="en-US"/>
          </a:p>
        </p:txBody>
      </p:sp>
      <p:pic>
        <p:nvPicPr>
          <p:cNvPr id="11" name="Picture 10" descr="Table&#10;&#10;Description automatically generated">
            <a:extLst>
              <a:ext uri="{FF2B5EF4-FFF2-40B4-BE49-F238E27FC236}">
                <a16:creationId xmlns:a16="http://schemas.microsoft.com/office/drawing/2014/main" id="{65587789-8805-80AD-F4D4-8567CD4ED20E}"/>
              </a:ext>
            </a:extLst>
          </p:cNvPr>
          <p:cNvPicPr>
            <a:picLocks noChangeAspect="1"/>
          </p:cNvPicPr>
          <p:nvPr/>
        </p:nvPicPr>
        <p:blipFill>
          <a:blip r:embed="rId3"/>
          <a:stretch>
            <a:fillRect/>
          </a:stretch>
        </p:blipFill>
        <p:spPr>
          <a:xfrm>
            <a:off x="6409228" y="1201210"/>
            <a:ext cx="1510036" cy="3539653"/>
          </a:xfrm>
          <a:prstGeom prst="rect">
            <a:avLst/>
          </a:prstGeom>
        </p:spPr>
      </p:pic>
      <p:sp>
        <p:nvSpPr>
          <p:cNvPr id="3" name="TextBox 2">
            <a:extLst>
              <a:ext uri="{FF2B5EF4-FFF2-40B4-BE49-F238E27FC236}">
                <a16:creationId xmlns:a16="http://schemas.microsoft.com/office/drawing/2014/main" id="{D55512E6-594E-A116-F195-2E5D7CD7F6E3}"/>
              </a:ext>
            </a:extLst>
          </p:cNvPr>
          <p:cNvSpPr txBox="1"/>
          <p:nvPr/>
        </p:nvSpPr>
        <p:spPr>
          <a:xfrm>
            <a:off x="769983" y="5117745"/>
            <a:ext cx="725368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This graph groups the different categories of a heating pads and plots their prices by segmenting them on the basis of Brand. The size of the Bubbles represents the no of reviews.</a:t>
            </a:r>
          </a:p>
        </p:txBody>
      </p:sp>
      <p:sp>
        <p:nvSpPr>
          <p:cNvPr id="13" name="Subhead">
            <a:extLst>
              <a:ext uri="{FF2B5EF4-FFF2-40B4-BE49-F238E27FC236}">
                <a16:creationId xmlns:a16="http://schemas.microsoft.com/office/drawing/2014/main" id="{4DEFC396-05AC-0094-4D51-68050927720C}"/>
              </a:ext>
            </a:extLst>
          </p:cNvPr>
          <p:cNvSpPr txBox="1">
            <a:spLocks/>
          </p:cNvSpPr>
          <p:nvPr/>
        </p:nvSpPr>
        <p:spPr>
          <a:xfrm>
            <a:off x="895020" y="1062589"/>
            <a:ext cx="3532372"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Acumin Pro" panose="020B0504020202020204" pitchFamily="34" charset="77"/>
              </a:rPr>
              <a:t>Competitive Analysis</a:t>
            </a:r>
          </a:p>
        </p:txBody>
      </p:sp>
      <p:sp>
        <p:nvSpPr>
          <p:cNvPr id="15" name="Subhead">
            <a:extLst>
              <a:ext uri="{FF2B5EF4-FFF2-40B4-BE49-F238E27FC236}">
                <a16:creationId xmlns:a16="http://schemas.microsoft.com/office/drawing/2014/main" id="{A46286FB-57AE-766E-B8FA-2DD59DA5CA9D}"/>
              </a:ext>
            </a:extLst>
          </p:cNvPr>
          <p:cNvSpPr txBox="1">
            <a:spLocks/>
          </p:cNvSpPr>
          <p:nvPr/>
        </p:nvSpPr>
        <p:spPr>
          <a:xfrm>
            <a:off x="6482794" y="956192"/>
            <a:ext cx="1436470" cy="153888"/>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000">
                <a:latin typeface="Acumin Pro" panose="020B0504020202020204" pitchFamily="34" charset="77"/>
              </a:rPr>
              <a:t>Legend</a:t>
            </a:r>
          </a:p>
        </p:txBody>
      </p:sp>
    </p:spTree>
    <p:extLst>
      <p:ext uri="{BB962C8B-B14F-4D97-AF65-F5344CB8AC3E}">
        <p14:creationId xmlns:p14="http://schemas.microsoft.com/office/powerpoint/2010/main" val="1154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22B5-6A31-DF50-A0AD-CF7DF8995F3B}"/>
              </a:ext>
            </a:extLst>
          </p:cNvPr>
          <p:cNvSpPr>
            <a:spLocks noGrp="1"/>
          </p:cNvSpPr>
          <p:nvPr>
            <p:ph type="ctrTitle"/>
          </p:nvPr>
        </p:nvSpPr>
        <p:spPr/>
        <p:txBody>
          <a:bodyPr/>
          <a:lstStyle/>
          <a:p>
            <a:r>
              <a:rPr lang="en-US"/>
              <a:t>Pricing Strategy </a:t>
            </a:r>
          </a:p>
        </p:txBody>
      </p:sp>
      <p:sp>
        <p:nvSpPr>
          <p:cNvPr id="3" name="Subtitle 2">
            <a:extLst>
              <a:ext uri="{FF2B5EF4-FFF2-40B4-BE49-F238E27FC236}">
                <a16:creationId xmlns:a16="http://schemas.microsoft.com/office/drawing/2014/main" id="{C6590134-41C7-FCE9-6471-A2E75DA9559E}"/>
              </a:ext>
            </a:extLst>
          </p:cNvPr>
          <p:cNvSpPr>
            <a:spLocks noGrp="1"/>
          </p:cNvSpPr>
          <p:nvPr>
            <p:ph type="subTitle" idx="1"/>
          </p:nvPr>
        </p:nvSpPr>
        <p:spPr>
          <a:xfrm>
            <a:off x="923228" y="1197112"/>
            <a:ext cx="5466371" cy="338554"/>
          </a:xfrm>
        </p:spPr>
        <p:txBody>
          <a:bodyPr/>
          <a:lstStyle/>
          <a:p>
            <a:r>
              <a:rPr lang="en-US"/>
              <a:t>Current vs Optimized Product Cost</a:t>
            </a:r>
          </a:p>
        </p:txBody>
      </p:sp>
      <p:graphicFrame>
        <p:nvGraphicFramePr>
          <p:cNvPr id="8" name="Content Placeholder 7">
            <a:extLst>
              <a:ext uri="{FF2B5EF4-FFF2-40B4-BE49-F238E27FC236}">
                <a16:creationId xmlns:a16="http://schemas.microsoft.com/office/drawing/2014/main" id="{ABCD7403-FC9C-2053-3933-AE34D8EADD6A}"/>
              </a:ext>
            </a:extLst>
          </p:cNvPr>
          <p:cNvGraphicFramePr>
            <a:graphicFrameLocks noGrp="1"/>
          </p:cNvGraphicFramePr>
          <p:nvPr>
            <p:ph sz="quarter" idx="13"/>
            <p:extLst>
              <p:ext uri="{D42A27DB-BD31-4B8C-83A1-F6EECF244321}">
                <p14:modId xmlns:p14="http://schemas.microsoft.com/office/powerpoint/2010/main" val="1311820657"/>
              </p:ext>
            </p:extLst>
          </p:nvPr>
        </p:nvGraphicFramePr>
        <p:xfrm>
          <a:off x="4931825" y="1694611"/>
          <a:ext cx="3382229" cy="2396129"/>
        </p:xfrm>
        <a:graphic>
          <a:graphicData uri="http://schemas.openxmlformats.org/drawingml/2006/table">
            <a:tbl>
              <a:tblPr firstRow="1" firstCol="1">
                <a:tableStyleId>{5C22544A-7EE6-4342-B048-85BDC9FD1C3A}</a:tableStyleId>
              </a:tblPr>
              <a:tblGrid>
                <a:gridCol w="1648379">
                  <a:extLst>
                    <a:ext uri="{9D8B030D-6E8A-4147-A177-3AD203B41FA5}">
                      <a16:colId xmlns:a16="http://schemas.microsoft.com/office/drawing/2014/main" val="2532190611"/>
                    </a:ext>
                  </a:extLst>
                </a:gridCol>
                <a:gridCol w="1733850">
                  <a:extLst>
                    <a:ext uri="{9D8B030D-6E8A-4147-A177-3AD203B41FA5}">
                      <a16:colId xmlns:a16="http://schemas.microsoft.com/office/drawing/2014/main" val="4045706436"/>
                    </a:ext>
                  </a:extLst>
                </a:gridCol>
              </a:tblGrid>
              <a:tr h="213940">
                <a:tc>
                  <a:txBody>
                    <a:bodyPr/>
                    <a:lstStyle/>
                    <a:p>
                      <a:pPr algn="l" fontAlgn="b"/>
                      <a:r>
                        <a:rPr lang="en-US" sz="1000" b="0" u="none" strike="noStrike">
                          <a:solidFill>
                            <a:srgbClr val="FFFFFF"/>
                          </a:solidFill>
                          <a:effectLst/>
                        </a:rPr>
                        <a:t>Raw Material</a:t>
                      </a:r>
                      <a:endParaRPr lang="en-US" sz="1000" b="0" i="0" u="none" strike="noStrike">
                        <a:solidFill>
                          <a:srgbClr val="FFFFFF"/>
                        </a:solidFill>
                        <a:effectLst/>
                        <a:latin typeface="Calibri" panose="020F0502020204030204" pitchFamily="34" charset="0"/>
                      </a:endParaRPr>
                    </a:p>
                  </a:txBody>
                  <a:tcPr marL="7620" marR="7620" marT="7620" anchor="b">
                    <a:solidFill>
                      <a:schemeClr val="tx2">
                        <a:lumMod val="75000"/>
                      </a:schemeClr>
                    </a:solidFill>
                  </a:tcPr>
                </a:tc>
                <a:tc>
                  <a:txBody>
                    <a:bodyPr/>
                    <a:lstStyle/>
                    <a:p>
                      <a:pPr algn="l" fontAlgn="b"/>
                      <a:r>
                        <a:rPr lang="en-US" sz="1000" b="0" u="none" strike="noStrike">
                          <a:solidFill>
                            <a:srgbClr val="FFFFFF"/>
                          </a:solidFill>
                          <a:effectLst/>
                        </a:rPr>
                        <a:t>Wholesale price</a:t>
                      </a:r>
                      <a:endParaRPr lang="en-US" sz="1000" b="0" i="0" u="none" strike="noStrike">
                        <a:solidFill>
                          <a:srgbClr val="FFFFFF"/>
                        </a:solidFill>
                        <a:effectLst/>
                        <a:latin typeface="Calibri" panose="020F0502020204030204" pitchFamily="34" charset="0"/>
                      </a:endParaRPr>
                    </a:p>
                  </a:txBody>
                  <a:tcPr marL="7620" marR="7620" marT="7620" anchor="b">
                    <a:solidFill>
                      <a:schemeClr val="tx2">
                        <a:lumMod val="75000"/>
                      </a:schemeClr>
                    </a:solidFill>
                  </a:tcPr>
                </a:tc>
                <a:extLst>
                  <a:ext uri="{0D108BD9-81ED-4DB2-BD59-A6C34878D82A}">
                    <a16:rowId xmlns:a16="http://schemas.microsoft.com/office/drawing/2014/main" val="4093844109"/>
                  </a:ext>
                </a:extLst>
              </a:tr>
              <a:tr h="437605">
                <a:tc>
                  <a:txBody>
                    <a:bodyPr/>
                    <a:lstStyle/>
                    <a:p>
                      <a:pPr algn="l" fontAlgn="b"/>
                      <a:r>
                        <a:rPr lang="en-US" sz="1000" b="0" u="none" strike="noStrike">
                          <a:solidFill>
                            <a:srgbClr val="000000"/>
                          </a:solidFill>
                          <a:effectLst/>
                        </a:rPr>
                        <a:t>Cotton Fabric Stretch - 95% cotton 5% spandex</a:t>
                      </a:r>
                      <a:endParaRPr lang="en-US" sz="1000" b="0" i="0" u="none" strike="noStrike">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l" fontAlgn="b"/>
                      <a:r>
                        <a:rPr lang="da-DK" sz="1000" b="0" u="none" strike="noStrike">
                          <a:solidFill>
                            <a:srgbClr val="000000"/>
                          </a:solidFill>
                          <a:effectLst/>
                        </a:rPr>
                        <a:t>1-4 yd - 8.99 $/yd</a:t>
                      </a:r>
                      <a:br>
                        <a:rPr lang="da-DK" sz="1000" b="0" u="none" strike="noStrike">
                          <a:solidFill>
                            <a:srgbClr val="000000"/>
                          </a:solidFill>
                          <a:effectLst/>
                        </a:rPr>
                      </a:br>
                      <a:r>
                        <a:rPr lang="da-DK" sz="1000" b="0" u="none" strike="noStrike">
                          <a:solidFill>
                            <a:srgbClr val="000000"/>
                          </a:solidFill>
                          <a:effectLst/>
                        </a:rPr>
                        <a:t>300+ yd - 7.37 $/yd</a:t>
                      </a:r>
                      <a:endParaRPr lang="da-DK" sz="1000" b="0" i="0" u="none" strike="noStrike">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3319604672"/>
                  </a:ext>
                </a:extLst>
              </a:tr>
              <a:tr h="437605">
                <a:tc>
                  <a:txBody>
                    <a:bodyPr/>
                    <a:lstStyle/>
                    <a:p>
                      <a:pPr algn="l" fontAlgn="b"/>
                      <a:r>
                        <a:rPr lang="en-US" sz="1000" b="0" u="none" strike="noStrike">
                          <a:solidFill>
                            <a:srgbClr val="000000"/>
                          </a:solidFill>
                          <a:effectLst/>
                        </a:rPr>
                        <a:t>Cotton Flannel</a:t>
                      </a:r>
                      <a:endParaRPr lang="en-US" sz="1000" b="0" i="0" u="none" strike="noStrike">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l" fontAlgn="b"/>
                      <a:r>
                        <a:rPr lang="da-DK" sz="1000" b="0" u="none" strike="noStrike">
                          <a:solidFill>
                            <a:srgbClr val="000000"/>
                          </a:solidFill>
                          <a:effectLst/>
                        </a:rPr>
                        <a:t>1-4 yd - 5$/yd</a:t>
                      </a:r>
                      <a:br>
                        <a:rPr lang="da-DK" sz="1000" b="0" u="none" strike="noStrike">
                          <a:solidFill>
                            <a:srgbClr val="000000"/>
                          </a:solidFill>
                          <a:effectLst/>
                        </a:rPr>
                      </a:br>
                      <a:r>
                        <a:rPr lang="da-DK" sz="1000" b="0" u="none" strike="noStrike">
                          <a:solidFill>
                            <a:srgbClr val="000000"/>
                          </a:solidFill>
                          <a:effectLst/>
                        </a:rPr>
                        <a:t>120+yd - 3.74$/yd</a:t>
                      </a:r>
                      <a:endParaRPr lang="da-DK" sz="1000" b="0" i="0" u="none" strike="noStrike">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1603472970"/>
                  </a:ext>
                </a:extLst>
              </a:tr>
              <a:tr h="210050">
                <a:tc>
                  <a:txBody>
                    <a:bodyPr/>
                    <a:lstStyle/>
                    <a:p>
                      <a:pPr algn="l" fontAlgn="b"/>
                      <a:r>
                        <a:rPr lang="en-US" sz="1000" b="0" u="none" strike="noStrike">
                          <a:solidFill>
                            <a:srgbClr val="000000"/>
                          </a:solidFill>
                          <a:effectLst/>
                        </a:rPr>
                        <a:t>Paracord</a:t>
                      </a:r>
                      <a:endParaRPr lang="en-US" sz="1000" b="0" i="0" u="none" strike="noStrike">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l" fontAlgn="b"/>
                      <a:r>
                        <a:rPr lang="en-US" sz="1000" b="0" u="none" strike="noStrike">
                          <a:solidFill>
                            <a:srgbClr val="000000"/>
                          </a:solidFill>
                          <a:effectLst/>
                        </a:rPr>
                        <a:t>22$/300ft</a:t>
                      </a:r>
                      <a:endParaRPr lang="en-US" sz="1000" b="0" i="0" u="none" strike="noStrike">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3806621208"/>
                  </a:ext>
                </a:extLst>
              </a:tr>
              <a:tr h="210050">
                <a:tc>
                  <a:txBody>
                    <a:bodyPr/>
                    <a:lstStyle/>
                    <a:p>
                      <a:pPr algn="l" fontAlgn="b"/>
                      <a:r>
                        <a:rPr lang="en-US" sz="1000" b="0" u="none" strike="noStrike">
                          <a:solidFill>
                            <a:srgbClr val="000000"/>
                          </a:solidFill>
                          <a:effectLst/>
                        </a:rPr>
                        <a:t>Rice</a:t>
                      </a:r>
                      <a:endParaRPr lang="en-US" sz="1000" b="0" i="0" u="none" strike="noStrike">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l" fontAlgn="b"/>
                      <a:r>
                        <a:rPr lang="en-US" sz="1000" b="0" u="none" strike="noStrike">
                          <a:solidFill>
                            <a:srgbClr val="000000"/>
                          </a:solidFill>
                          <a:effectLst/>
                        </a:rPr>
                        <a:t>25$/bag 1bag-50lbs</a:t>
                      </a:r>
                      <a:endParaRPr lang="en-US" sz="1000" b="0" i="0" u="none" strike="noStrike">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1965940573"/>
                  </a:ext>
                </a:extLst>
              </a:tr>
              <a:tr h="676829">
                <a:tc>
                  <a:txBody>
                    <a:bodyPr/>
                    <a:lstStyle/>
                    <a:p>
                      <a:pPr algn="l" fontAlgn="ctr"/>
                      <a:r>
                        <a:rPr lang="en-US" sz="1000" b="0" u="none" strike="noStrike" dirty="0">
                          <a:solidFill>
                            <a:srgbClr val="000000"/>
                          </a:solidFill>
                          <a:effectLst/>
                        </a:rPr>
                        <a:t>Sewing Thread</a:t>
                      </a:r>
                      <a:endParaRPr lang="en-US" sz="1000" b="0" i="0" u="none" strike="noStrike" dirty="0">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l" fontAlgn="b"/>
                      <a:r>
                        <a:rPr lang="en-US" sz="1000" b="0" u="none" strike="noStrike">
                          <a:solidFill>
                            <a:srgbClr val="000000"/>
                          </a:solidFill>
                          <a:effectLst/>
                        </a:rPr>
                        <a:t>1. Quilting thread - 1.98$/325yd</a:t>
                      </a:r>
                      <a:br>
                        <a:rPr lang="en-US" sz="1000" b="0" u="none" strike="noStrike">
                          <a:solidFill>
                            <a:srgbClr val="000000"/>
                          </a:solidFill>
                          <a:effectLst/>
                        </a:rPr>
                      </a:br>
                      <a:r>
                        <a:rPr lang="en-US" sz="1000" b="0" u="none" strike="noStrike">
                          <a:solidFill>
                            <a:srgbClr val="000000"/>
                          </a:solidFill>
                          <a:effectLst/>
                        </a:rPr>
                        <a:t>2. Spun Polyester - 0.32$/150yd</a:t>
                      </a:r>
                      <a:endParaRPr lang="en-US" sz="1000" b="0" i="0" u="none" strike="noStrike">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3203438964"/>
                  </a:ext>
                </a:extLst>
              </a:tr>
              <a:tr h="210050">
                <a:tc>
                  <a:txBody>
                    <a:bodyPr/>
                    <a:lstStyle/>
                    <a:p>
                      <a:pPr algn="l" fontAlgn="b"/>
                      <a:r>
                        <a:rPr lang="en-US" sz="1000" b="0" u="none" strike="noStrike">
                          <a:solidFill>
                            <a:srgbClr val="000000"/>
                          </a:solidFill>
                          <a:effectLst/>
                        </a:rPr>
                        <a:t>Total Price per sleeve</a:t>
                      </a:r>
                      <a:endParaRPr lang="en-US" sz="1000" b="0" i="0" u="none" strike="noStrike">
                        <a:solidFill>
                          <a:srgbClr val="000000"/>
                        </a:solidFill>
                        <a:effectLst/>
                        <a:latin typeface="Calibri" panose="020F0502020204030204" pitchFamily="34" charset="0"/>
                      </a:endParaRPr>
                    </a:p>
                  </a:txBody>
                  <a:tcPr marL="7620" marR="7620" marT="7620" anchor="ctr">
                    <a:solidFill>
                      <a:schemeClr val="tx2">
                        <a:lumMod val="75000"/>
                      </a:schemeClr>
                    </a:solidFill>
                  </a:tcPr>
                </a:tc>
                <a:tc>
                  <a:txBody>
                    <a:bodyPr/>
                    <a:lstStyle/>
                    <a:p>
                      <a:pPr algn="ctr" fontAlgn="b"/>
                      <a:r>
                        <a:rPr lang="en-US" sz="1000" b="0" u="none" strike="noStrike" dirty="0">
                          <a:solidFill>
                            <a:srgbClr val="000000"/>
                          </a:solidFill>
                          <a:effectLst/>
                        </a:rPr>
                        <a:t>$2.83 </a:t>
                      </a:r>
                      <a:endParaRPr lang="en-US" sz="1000" b="0" i="0" u="none" strike="noStrike" dirty="0">
                        <a:solidFill>
                          <a:srgbClr val="000000"/>
                        </a:solidFill>
                        <a:effectLst/>
                        <a:latin typeface="Calibri" panose="020F0502020204030204" pitchFamily="34" charset="0"/>
                      </a:endParaRPr>
                    </a:p>
                  </a:txBody>
                  <a:tcPr marL="7620" marR="7620" marT="7620" anchor="ctr"/>
                </a:tc>
                <a:extLst>
                  <a:ext uri="{0D108BD9-81ED-4DB2-BD59-A6C34878D82A}">
                    <a16:rowId xmlns:a16="http://schemas.microsoft.com/office/drawing/2014/main" val="1860140247"/>
                  </a:ext>
                </a:extLst>
              </a:tr>
            </a:tbl>
          </a:graphicData>
        </a:graphic>
      </p:graphicFrame>
      <p:sp>
        <p:nvSpPr>
          <p:cNvPr id="6" name="Date Placeholder 5">
            <a:extLst>
              <a:ext uri="{FF2B5EF4-FFF2-40B4-BE49-F238E27FC236}">
                <a16:creationId xmlns:a16="http://schemas.microsoft.com/office/drawing/2014/main" id="{825EA0BF-791E-55CB-566B-327CB9111B9D}"/>
              </a:ext>
            </a:extLst>
          </p:cNvPr>
          <p:cNvSpPr>
            <a:spLocks noGrp="1"/>
          </p:cNvSpPr>
          <p:nvPr>
            <p:ph type="dt" sz="half" idx="10"/>
          </p:nvPr>
        </p:nvSpPr>
        <p:spPr/>
        <p:txBody>
          <a:bodyPr/>
          <a:lstStyle/>
          <a:p>
            <a:fld id="{4127BF28-8E52-EB4D-8A7B-6C7DC4946F53}" type="datetime1">
              <a:rPr lang="en-US" smtClean="0"/>
              <a:t>9/20/2022</a:t>
            </a:fld>
            <a:endParaRPr lang="en-US"/>
          </a:p>
        </p:txBody>
      </p:sp>
      <p:sp>
        <p:nvSpPr>
          <p:cNvPr id="7" name="Slide Number Placeholder 6">
            <a:extLst>
              <a:ext uri="{FF2B5EF4-FFF2-40B4-BE49-F238E27FC236}">
                <a16:creationId xmlns:a16="http://schemas.microsoft.com/office/drawing/2014/main" id="{1F2B6588-15CB-DE11-4672-1BC1481C922D}"/>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10" name="Picture 9">
            <a:extLst>
              <a:ext uri="{FF2B5EF4-FFF2-40B4-BE49-F238E27FC236}">
                <a16:creationId xmlns:a16="http://schemas.microsoft.com/office/drawing/2014/main" id="{A929B6CA-C341-6C83-5B76-4F197F9365DE}"/>
              </a:ext>
            </a:extLst>
          </p:cNvPr>
          <p:cNvPicPr>
            <a:picLocks noChangeAspect="1"/>
          </p:cNvPicPr>
          <p:nvPr/>
        </p:nvPicPr>
        <p:blipFill rotWithShape="1">
          <a:blip r:embed="rId2"/>
          <a:srcRect r="8592"/>
          <a:stretch/>
        </p:blipFill>
        <p:spPr>
          <a:xfrm>
            <a:off x="829945" y="1672832"/>
            <a:ext cx="3665147" cy="2396596"/>
          </a:xfrm>
          <a:prstGeom prst="rect">
            <a:avLst/>
          </a:prstGeom>
        </p:spPr>
      </p:pic>
      <p:cxnSp>
        <p:nvCxnSpPr>
          <p:cNvPr id="12" name="Straight Connector 11">
            <a:extLst>
              <a:ext uri="{FF2B5EF4-FFF2-40B4-BE49-F238E27FC236}">
                <a16:creationId xmlns:a16="http://schemas.microsoft.com/office/drawing/2014/main" id="{794FF78C-1AA5-1BE9-EC65-08595DA2180A}"/>
              </a:ext>
            </a:extLst>
          </p:cNvPr>
          <p:cNvCxnSpPr/>
          <p:nvPr/>
        </p:nvCxnSpPr>
        <p:spPr>
          <a:xfrm>
            <a:off x="4730620" y="1535666"/>
            <a:ext cx="0" cy="266311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8F9539-AE31-38D9-2359-C2E724AFAC29}"/>
              </a:ext>
            </a:extLst>
          </p:cNvPr>
          <p:cNvSpPr txBox="1"/>
          <p:nvPr/>
        </p:nvSpPr>
        <p:spPr>
          <a:xfrm>
            <a:off x="785238" y="4293363"/>
            <a:ext cx="7268995" cy="1169551"/>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rPr>
              <a:t>To meet the economies of scale and operational efficiency, the raw can be sourced from low-cost countries which will reduce the TCO (total cost of ownership)further.  </a:t>
            </a:r>
          </a:p>
          <a:p>
            <a:pPr marL="285750" indent="-285750">
              <a:buFont typeface="Arial" panose="020B0604020202020204" pitchFamily="34" charset="0"/>
              <a:buChar char="•"/>
            </a:pPr>
            <a:endParaRPr lang="en-US" sz="1400">
              <a:solidFill>
                <a:schemeClr val="bg1"/>
              </a:solidFill>
            </a:endParaRPr>
          </a:p>
          <a:p>
            <a:pPr marL="285750" indent="-285750">
              <a:buFont typeface="Arial" panose="020B0604020202020204" pitchFamily="34" charset="0"/>
              <a:buChar char="•"/>
            </a:pPr>
            <a:r>
              <a:rPr lang="en-US" sz="1400">
                <a:solidFill>
                  <a:schemeClr val="bg1"/>
                </a:solidFill>
              </a:rPr>
              <a:t>Using the combination of the </a:t>
            </a:r>
            <a:r>
              <a:rPr lang="en-US" sz="1400" b="1">
                <a:solidFill>
                  <a:schemeClr val="bg1"/>
                </a:solidFill>
              </a:rPr>
              <a:t>competitive pricing model and penetration pricing model, </a:t>
            </a:r>
            <a:r>
              <a:rPr lang="en-US" sz="1400">
                <a:solidFill>
                  <a:schemeClr val="bg1"/>
                </a:solidFill>
              </a:rPr>
              <a:t>the product should be priced between $14.99( B2B) and $20.99 (B2C)</a:t>
            </a:r>
          </a:p>
        </p:txBody>
      </p:sp>
      <p:sp>
        <p:nvSpPr>
          <p:cNvPr id="14" name="TextBox 13">
            <a:extLst>
              <a:ext uri="{FF2B5EF4-FFF2-40B4-BE49-F238E27FC236}">
                <a16:creationId xmlns:a16="http://schemas.microsoft.com/office/drawing/2014/main" id="{751F0295-F151-B543-3F36-1B53790F0950}"/>
              </a:ext>
            </a:extLst>
          </p:cNvPr>
          <p:cNvSpPr txBox="1"/>
          <p:nvPr/>
        </p:nvSpPr>
        <p:spPr>
          <a:xfrm>
            <a:off x="757247" y="5523192"/>
            <a:ext cx="6504521" cy="230832"/>
          </a:xfrm>
          <a:prstGeom prst="rect">
            <a:avLst/>
          </a:prstGeom>
          <a:noFill/>
        </p:spPr>
        <p:txBody>
          <a:bodyPr wrap="square" rtlCol="0">
            <a:spAutoFit/>
          </a:bodyPr>
          <a:lstStyle/>
          <a:p>
            <a:r>
              <a:rPr lang="en-US" sz="900">
                <a:solidFill>
                  <a:schemeClr val="bg1"/>
                </a:solidFill>
              </a:rPr>
              <a:t>Source: https://www.bdc.ca/en/articles-tools/marketing-sales-export/marketing/pricing-5-common-strategies#costplus</a:t>
            </a:r>
          </a:p>
        </p:txBody>
      </p:sp>
    </p:spTree>
    <p:extLst>
      <p:ext uri="{BB962C8B-B14F-4D97-AF65-F5344CB8AC3E}">
        <p14:creationId xmlns:p14="http://schemas.microsoft.com/office/powerpoint/2010/main" val="3467143740"/>
      </p:ext>
    </p:extLst>
  </p:cSld>
  <p:clrMapOvr>
    <a:masterClrMapping/>
  </p:clrMapOvr>
</p:sld>
</file>

<file path=ppt/theme/theme1.xml><?xml version="1.0" encoding="utf-8"?>
<a:theme xmlns:a="http://schemas.openxmlformats.org/drawingml/2006/main" name="Parcel">
  <a:themeElements>
    <a:clrScheme name="Purdue Brand Color Theme">
      <a:dk1>
        <a:srgbClr val="000000"/>
      </a:dk1>
      <a:lt1>
        <a:srgbClr val="FFFFFF"/>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F64A392C-13FB-469C-80E4-A6A6B6CCFE9A}" vid="{E23036C1-18EC-47B9-AE0A-F43B0FD243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PU-Krannert_Template_Black_Theme_Std_Screen</Template>
  <TotalTime>50</TotalTime>
  <Words>1856</Words>
  <Application>Microsoft Office PowerPoint</Application>
  <PresentationFormat>On-screen Show (4:3)</PresentationFormat>
  <Paragraphs>507</Paragraphs>
  <Slides>15</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9" baseType="lpstr">
      <vt:lpstr>Acumin Pro</vt:lpstr>
      <vt:lpstr>Acumin Pro ExtraCondensed</vt:lpstr>
      <vt:lpstr>Acumin Pro Medium</vt:lpstr>
      <vt:lpstr>Acumin Pro Semibold</vt:lpstr>
      <vt:lpstr>Acumin Pro SemiCondensed</vt:lpstr>
      <vt:lpstr>Arial</vt:lpstr>
      <vt:lpstr>Calibri</vt:lpstr>
      <vt:lpstr>Gill Sans MT</vt:lpstr>
      <vt:lpstr>Times New Roman</vt:lpstr>
      <vt:lpstr>United Sans Cond Medium</vt:lpstr>
      <vt:lpstr>United Sans Ext Medium</vt:lpstr>
      <vt:lpstr>Wingdings</vt:lpstr>
      <vt:lpstr>Parcel</vt:lpstr>
      <vt:lpstr>Worksheet</vt:lpstr>
      <vt:lpstr>PowerPoint Presentation</vt:lpstr>
      <vt:lpstr>The Outline</vt:lpstr>
      <vt:lpstr>Team </vt:lpstr>
      <vt:lpstr>Agenda</vt:lpstr>
      <vt:lpstr>Executive Summary</vt:lpstr>
      <vt:lpstr>Analysis</vt:lpstr>
      <vt:lpstr>Analysis </vt:lpstr>
      <vt:lpstr>Analysis </vt:lpstr>
      <vt:lpstr>Pricing Strategy </vt:lpstr>
      <vt:lpstr>Distribution Strategy </vt:lpstr>
      <vt:lpstr>Implementation – Go-To-Market</vt:lpstr>
      <vt:lpstr>Thank You</vt:lpstr>
      <vt:lpstr>PROXY PHRASE FOR Therma sleeve</vt:lpstr>
      <vt:lpstr>Competitive landscape</vt:lpstr>
      <vt:lpstr>SWOT Analysis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Brenda S Allie</dc:creator>
  <cp:lastModifiedBy>Ghosh, Swatik</cp:lastModifiedBy>
  <cp:revision>8</cp:revision>
  <dcterms:created xsi:type="dcterms:W3CDTF">2022-05-18T19:12:32Z</dcterms:created>
  <dcterms:modified xsi:type="dcterms:W3CDTF">2022-09-20T17:04:21Z</dcterms:modified>
</cp:coreProperties>
</file>